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922" r:id="rId2"/>
  </p:sldMasterIdLst>
  <p:notesMasterIdLst>
    <p:notesMasterId r:id="rId66"/>
  </p:notesMasterIdLst>
  <p:sldIdLst>
    <p:sldId id="784" r:id="rId3"/>
    <p:sldId id="524" r:id="rId4"/>
    <p:sldId id="686" r:id="rId5"/>
    <p:sldId id="687" r:id="rId6"/>
    <p:sldId id="690" r:id="rId7"/>
    <p:sldId id="688" r:id="rId8"/>
    <p:sldId id="779" r:id="rId9"/>
    <p:sldId id="691" r:id="rId10"/>
    <p:sldId id="692" r:id="rId11"/>
    <p:sldId id="693" r:id="rId12"/>
    <p:sldId id="752" r:id="rId13"/>
    <p:sldId id="694" r:id="rId14"/>
    <p:sldId id="695" r:id="rId15"/>
    <p:sldId id="696" r:id="rId16"/>
    <p:sldId id="697" r:id="rId17"/>
    <p:sldId id="698" r:id="rId18"/>
    <p:sldId id="699" r:id="rId19"/>
    <p:sldId id="700" r:id="rId20"/>
    <p:sldId id="701" r:id="rId21"/>
    <p:sldId id="702" r:id="rId22"/>
    <p:sldId id="704" r:id="rId23"/>
    <p:sldId id="703" r:id="rId24"/>
    <p:sldId id="741" r:id="rId25"/>
    <p:sldId id="720" r:id="rId26"/>
    <p:sldId id="780" r:id="rId27"/>
    <p:sldId id="750" r:id="rId28"/>
    <p:sldId id="705" r:id="rId29"/>
    <p:sldId id="706" r:id="rId30"/>
    <p:sldId id="707" r:id="rId31"/>
    <p:sldId id="708" r:id="rId32"/>
    <p:sldId id="709" r:id="rId33"/>
    <p:sldId id="710" r:id="rId34"/>
    <p:sldId id="711" r:id="rId35"/>
    <p:sldId id="712" r:id="rId36"/>
    <p:sldId id="713" r:id="rId37"/>
    <p:sldId id="753" r:id="rId38"/>
    <p:sldId id="715" r:id="rId39"/>
    <p:sldId id="716" r:id="rId40"/>
    <p:sldId id="717" r:id="rId41"/>
    <p:sldId id="731" r:id="rId42"/>
    <p:sldId id="732" r:id="rId43"/>
    <p:sldId id="733" r:id="rId44"/>
    <p:sldId id="735" r:id="rId45"/>
    <p:sldId id="718" r:id="rId46"/>
    <p:sldId id="719" r:id="rId47"/>
    <p:sldId id="749" r:id="rId48"/>
    <p:sldId id="781" r:id="rId49"/>
    <p:sldId id="721" r:id="rId50"/>
    <p:sldId id="722" r:id="rId51"/>
    <p:sldId id="729" r:id="rId52"/>
    <p:sldId id="742" r:id="rId53"/>
    <p:sldId id="723" r:id="rId54"/>
    <p:sldId id="724" r:id="rId55"/>
    <p:sldId id="730" r:id="rId56"/>
    <p:sldId id="725" r:id="rId57"/>
    <p:sldId id="726" r:id="rId58"/>
    <p:sldId id="783" r:id="rId59"/>
    <p:sldId id="727" r:id="rId60"/>
    <p:sldId id="743" r:id="rId61"/>
    <p:sldId id="744" r:id="rId62"/>
    <p:sldId id="782" r:id="rId63"/>
    <p:sldId id="748" r:id="rId64"/>
    <p:sldId id="747" r:id="rId6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64" autoAdjust="0"/>
  </p:normalViewPr>
  <p:slideViewPr>
    <p:cSldViewPr>
      <p:cViewPr varScale="1">
        <p:scale>
          <a:sx n="61" d="100"/>
          <a:sy n="61" d="100"/>
        </p:scale>
        <p:origin x="860" y="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2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67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A5D54519-FCC6-428F-8CC3-9AC4D51F990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2554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56014-7DE2-4581-97E7-0DEE1CC81F8E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765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D54519-FCC6-428F-8CC3-9AC4D51F990D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0218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𝑬</m:t>
                      </m:r>
                      <m:r>
                        <a:rPr lang="en-US" altLang="zh-CN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−</m:t>
                      </m:r>
                      <m:r>
                        <a:rPr lang="en-US" altLang="zh-CN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1" i="0">
                    <a:latin typeface="Cambria Math" panose="02040503050406030204" pitchFamily="18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𝑬=𝑨−𝑪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D54519-FCC6-428F-8CC3-9AC4D51F990D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9042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D54519-FCC6-428F-8CC3-9AC4D51F990D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2069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B0B98-E72F-4993-BC9C-D49540A1E585}" type="slidenum">
              <a:rPr lang="zh-CN" altLang="en-US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91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D54519-FCC6-428F-8CC3-9AC4D51F990D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630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B0B98-E72F-4993-BC9C-D49540A1E585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47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B0B98-E72F-4993-BC9C-D49540A1E585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134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劣于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的某个子集等势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D54519-FCC6-428F-8CC3-9AC4D51F990D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063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劣于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的某个子集等势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D54519-FCC6-428F-8CC3-9AC4D51F990D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906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D54519-FCC6-428F-8CC3-9AC4D51F990D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044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1" i="1" kern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定理</m:t>
                      </m:r>
                      <m:r>
                        <a:rPr lang="en-US" altLang="zh-CN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𝟑</m:t>
                      </m:r>
                      <m:r>
                        <a:rPr lang="en-US" altLang="zh-CN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.</m:t>
                      </m:r>
                      <m:r>
                        <a:rPr lang="en-US" altLang="zh-CN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𝟒</m:t>
                      </m:r>
                      <m:r>
                        <a:rPr lang="en-US" altLang="zh-CN" sz="1200" b="1" i="1" kern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 </m:t>
                      </m:r>
                      <m:r>
                        <a:rPr lang="en-US" altLang="zh-CN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𝒇</m:t>
                      </m:r>
                      <m:r>
                        <a:rPr lang="en-US" altLang="zh-CN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𝒈</m:t>
                      </m:r>
                      <m:r>
                        <a:rPr lang="zh-CN" altLang="en-US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单射，</m:t>
                      </m:r>
                      <m:r>
                        <a:rPr lang="en-US" altLang="zh-CN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𝒇</m:t>
                      </m:r>
                      <m:r>
                        <a:rPr lang="zh-CN" altLang="en-US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与</m:t>
                      </m:r>
                      <m:r>
                        <a:rPr lang="en-US" altLang="zh-CN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𝒈</m:t>
                      </m:r>
                      <m:r>
                        <a:rPr lang="zh-CN" altLang="en-US" sz="12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的合成也是单射</m:t>
                      </m:r>
                    </m:oMath>
                  </m:oMathPara>
                </a14:m>
                <a:endParaRPr lang="zh-CN" altLang="en-US" sz="1200" b="1" kern="0" dirty="0">
                  <a:solidFill>
                    <a:srgbClr val="0070C0"/>
                  </a:solidFill>
                  <a:sym typeface="Symbol" pitchFamily="18" charset="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1" i="0" kern="0" dirty="0" smtClean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itchFamily="18" charset="2"/>
                  </a:rPr>
                  <a:t>定理</a:t>
                </a:r>
                <a:r>
                  <a:rPr lang="en-US" altLang="zh-CN" sz="1200" b="1" i="0" kern="0" dirty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itchFamily="18" charset="2"/>
                  </a:rPr>
                  <a:t>𝟑.𝟒</a:t>
                </a:r>
                <a:r>
                  <a:rPr lang="en-US" altLang="zh-CN" sz="1200" b="1" i="0" kern="0" dirty="0" smtClean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itchFamily="18" charset="2"/>
                  </a:rPr>
                  <a:t>  </a:t>
                </a:r>
                <a:r>
                  <a:rPr lang="en-US" altLang="zh-CN" sz="1200" b="1" i="0" kern="0" dirty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itchFamily="18" charset="2"/>
                  </a:rPr>
                  <a:t> 𝒇,𝒈</a:t>
                </a:r>
                <a:r>
                  <a:rPr lang="zh-CN" altLang="en-US" sz="1200" b="1" i="0" kern="0" dirty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itchFamily="18" charset="2"/>
                  </a:rPr>
                  <a:t>单射，</a:t>
                </a:r>
                <a:r>
                  <a:rPr lang="en-US" altLang="zh-CN" sz="1200" b="1" i="0" kern="0" dirty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itchFamily="18" charset="2"/>
                  </a:rPr>
                  <a:t>𝒇</a:t>
                </a:r>
                <a:r>
                  <a:rPr lang="zh-CN" altLang="en-US" sz="1200" b="1" i="0" kern="0" dirty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itchFamily="18" charset="2"/>
                  </a:rPr>
                  <a:t>与</a:t>
                </a:r>
                <a:r>
                  <a:rPr lang="en-US" altLang="zh-CN" sz="1200" b="1" i="0" kern="0" dirty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itchFamily="18" charset="2"/>
                  </a:rPr>
                  <a:t>𝒈</a:t>
                </a:r>
                <a:r>
                  <a:rPr lang="zh-CN" altLang="en-US" sz="1200" b="1" i="0" kern="0" dirty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itchFamily="18" charset="2"/>
                  </a:rPr>
                  <a:t>的合成也是单射</a:t>
                </a:r>
                <a:endParaRPr lang="zh-CN" altLang="en-US" sz="1200" b="1" kern="0" dirty="0">
                  <a:solidFill>
                    <a:srgbClr val="0070C0"/>
                  </a:solidFill>
                  <a:sym typeface="Symbol" pitchFamily="18" charset="2"/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D54519-FCC6-428F-8CC3-9AC4D51F990D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5040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en-US" altLang="zh-CN" sz="12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⊂</m:t>
                      </m:r>
                      <m:r>
                        <a:rPr lang="en-US" altLang="zh-CN" sz="12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𝑵</m:t>
                      </m:r>
                      <m:r>
                        <a:rPr lang="en-US" altLang="zh-CN" sz="12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sz="12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无法推出</m:t>
                      </m:r>
                      <m:r>
                        <a:rPr lang="en-US" altLang="zh-CN" sz="12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12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zh-CN" altLang="en-US" sz="1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≺</m:t>
                      </m:r>
                      <m:r>
                        <a:rPr lang="zh-CN" altLang="en-US" sz="1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</m:t>
                      </m:r>
                      <m:r>
                        <a:rPr lang="zh-CN" altLang="en-US" sz="12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12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𝑵</m:t>
                      </m:r>
                      <m:r>
                        <a:rPr lang="en-US" altLang="zh-CN" sz="12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altLang="zh-CN" sz="12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200" b="1" i="0" smtClean="0">
                    <a:solidFill>
                      <a:srgbClr val="1F4081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𝒏</a:t>
                </a:r>
                <a:r>
                  <a:rPr lang="en-US" altLang="zh-CN" sz="1200" b="1" i="0" smtClean="0">
                    <a:solidFill>
                      <a:srgbClr val="1F408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⊂</a:t>
                </a:r>
                <a:r>
                  <a:rPr lang="en-US" altLang="zh-CN" sz="1200" b="1" i="0" smtClean="0">
                    <a:solidFill>
                      <a:srgbClr val="1F4081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𝑵</a:t>
                </a:r>
                <a:r>
                  <a:rPr lang="en-US" altLang="zh-CN" sz="1200" b="1" i="0" smtClean="0">
                    <a:solidFill>
                      <a:srgbClr val="1F4081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:r>
                  <a:rPr lang="zh-CN" altLang="en-US" sz="1200" b="1" i="0" smtClean="0">
                    <a:solidFill>
                      <a:srgbClr val="1F4081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无法推出</a:t>
                </a:r>
                <a:r>
                  <a:rPr lang="en-US" altLang="zh-CN" sz="1200" b="1" i="0" smtClean="0">
                    <a:solidFill>
                      <a:srgbClr val="1F4081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1200" b="1" i="0" smtClean="0">
                    <a:solidFill>
                      <a:srgbClr val="1F408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𝒏</a:t>
                </a:r>
                <a:r>
                  <a:rPr lang="zh-CN" altLang="en-US" sz="1200" b="1" i="0" smtClean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≺</a:t>
                </a:r>
                <a:r>
                  <a:rPr lang="zh-CN" altLang="en-US" sz="1200" b="1" i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</a:t>
                </a:r>
                <a:r>
                  <a:rPr lang="zh-CN" altLang="en-US" sz="1200" b="1" i="0">
                    <a:solidFill>
                      <a:srgbClr val="1F4081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1200" b="1" i="0" smtClean="0">
                    <a:solidFill>
                      <a:srgbClr val="1F4081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𝑵</a:t>
                </a:r>
                <a:r>
                  <a:rPr lang="en-US" altLang="zh-CN" sz="1200" b="1" i="0">
                    <a:solidFill>
                      <a:srgbClr val="1F4081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:endParaRPr lang="en-US" altLang="zh-CN" sz="1200" b="1" i="1" dirty="0" smtClean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D54519-FCC6-428F-8CC3-9AC4D51F990D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311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B0B98-E72F-4993-BC9C-D49540A1E585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3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2.bin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06EE328-B4BD-4051-8612-76D85C6CB2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F689B-E175-4C32-8033-25AC7E0900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29701" y="381000"/>
            <a:ext cx="2857500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5084" y="381000"/>
            <a:ext cx="8371416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03C5A-86A6-48E0-B1D2-7A3A597620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914400" y="381001"/>
            <a:ext cx="10390717" cy="7842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5084" y="1447800"/>
            <a:ext cx="5613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71685" y="1447800"/>
            <a:ext cx="5615516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5084" y="4076700"/>
            <a:ext cx="5613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71685" y="4076700"/>
            <a:ext cx="5615516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27C30-57D3-42CF-96FA-8E378718A08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3108009"/>
            <a:ext cx="10363200" cy="49244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CA9A8143-EFAF-4F89-9E1D-B95AB2A6E4FE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1E9ABF8F-7BD5-49F7-B6A0-51BD38ED0D5D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517" y="372713"/>
            <a:ext cx="11377083" cy="541687"/>
          </a:xfrm>
        </p:spPr>
        <p:txBody>
          <a:bodyPr/>
          <a:lstStyle>
            <a:lvl1pPr>
              <a:defRPr sz="4400" baseline="0">
                <a:latin typeface="隶书" pitchFamily="49" charset="-122"/>
                <a:ea typeface="隶书" pitchFamily="49" charset="-122"/>
                <a:cs typeface="Arial Unicode MS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1200" y="1141413"/>
            <a:ext cx="10972800" cy="4786312"/>
          </a:xfrm>
        </p:spPr>
        <p:txBody>
          <a:bodyPr/>
          <a:lstStyle>
            <a:lvl1pPr>
              <a:defRPr sz="2800" baseline="0">
                <a:solidFill>
                  <a:srgbClr val="002060"/>
                </a:solidFill>
                <a:latin typeface="隶书" pitchFamily="49" charset="-122"/>
                <a:ea typeface="隶书" pitchFamily="49" charset="-122"/>
                <a:cs typeface="Arial Unicode MS" pitchFamily="34" charset="-122"/>
              </a:defRPr>
            </a:lvl1pPr>
            <a:lvl2pPr>
              <a:defRPr sz="2400" baseline="0">
                <a:solidFill>
                  <a:srgbClr val="000066"/>
                </a:solidFill>
                <a:latin typeface="华文新魏" pitchFamily="2" charset="-122"/>
                <a:ea typeface="华文新魏" pitchFamily="2" charset="-122"/>
                <a:cs typeface="Arial Unicode MS" pitchFamily="34" charset="-122"/>
              </a:defRPr>
            </a:lvl2pPr>
            <a:lvl3pPr>
              <a:defRPr baseline="0">
                <a:latin typeface="Arial Unicode MS" pitchFamily="34" charset="-122"/>
                <a:ea typeface="楷体_GB2312" pitchFamily="49" charset="-122"/>
                <a:cs typeface="Arial Unicode MS" pitchFamily="34" charset="-122"/>
              </a:defRPr>
            </a:lvl3pPr>
            <a:lvl4pPr>
              <a:defRPr baseline="0">
                <a:latin typeface="Arial Unicode MS" pitchFamily="34" charset="-122"/>
                <a:ea typeface="楷体_GB2312" pitchFamily="49" charset="-122"/>
                <a:cs typeface="Arial Unicode MS" pitchFamily="34" charset="-122"/>
              </a:defRPr>
            </a:lvl4pPr>
            <a:lvl5pPr>
              <a:defRPr baseline="0">
                <a:latin typeface="Arial Unicode MS" pitchFamily="34" charset="-122"/>
                <a:ea typeface="楷体_GB2312" pitchFamily="49" charset="-122"/>
                <a:cs typeface="Arial Unicode MS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3D94F2AE-997A-4709-9D5A-FC3CA9581FDE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49244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67B1B3CA-CDA0-415D-9875-56408A3AF60E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96142BCD-2DAF-410E-B8D5-810AD73E8F85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141413"/>
            <a:ext cx="4927600" cy="4786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43600" y="1141413"/>
            <a:ext cx="4927600" cy="4786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C4C68B29-88B3-468F-86BE-5F0D1A189493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98CDF6C4-55A9-4868-AE30-1B3EAFEF1B3E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5196"/>
            <a:ext cx="109728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FA9B97AE-CC12-4598-AC7F-7D9A61F5AEAD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A99E7EE3-D4F3-4F39-A6CB-C3C2A5F33046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549FF468-742B-48C7-A0B8-E5E83E69ED9E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D253E8EA-81E2-4F0F-99B5-9FE9563693BB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D6763B94-2B7C-4CF7-8AE2-4CA892DE80A2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10F28A32-FF0E-445C-85DC-C038845278DD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626"/>
            <a:ext cx="12192000" cy="910346"/>
          </a:xfrm>
          <a:solidFill>
            <a:srgbClr val="FF0000"/>
          </a:solidFill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5085" y="1052736"/>
            <a:ext cx="11432116" cy="55004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0" y="1"/>
            <a:ext cx="12192000" cy="6081713"/>
            <a:chOff x="0" y="0"/>
            <a:chExt cx="5760" cy="3831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white">
            <a:xfrm>
              <a:off x="0" y="45"/>
              <a:ext cx="5760" cy="3786"/>
            </a:xfrm>
            <a:prstGeom prst="rect">
              <a:avLst/>
            </a:prstGeom>
            <a:gradFill rotWithShape="0">
              <a:gsLst>
                <a:gs pos="0">
                  <a:srgbClr val="DDDDDD">
                    <a:gamma/>
                    <a:tint val="784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292929"/>
                </a:buClr>
                <a:buSzPct val="75000"/>
                <a:buFont typeface="Wingdings" pitchFamily="2" charset="2"/>
                <a:buNone/>
                <a:defRPr/>
              </a:pPr>
              <a:endParaRPr kumimoji="0" lang="zh-CN" altLang="en-US" sz="1600" b="1">
                <a:solidFill>
                  <a:srgbClr val="292929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4"/>
            <p:cNvSpPr>
              <a:spLocks noChangeAspect="1"/>
            </p:cNvSpPr>
            <p:nvPr/>
          </p:nvSpPr>
          <p:spPr bwMode="white">
            <a:xfrm>
              <a:off x="1398" y="48"/>
              <a:ext cx="3402" cy="3778"/>
            </a:xfrm>
            <a:custGeom>
              <a:avLst/>
              <a:gdLst/>
              <a:ahLst/>
              <a:cxnLst>
                <a:cxn ang="0">
                  <a:pos x="3200" y="2116"/>
                </a:cxn>
                <a:cxn ang="0">
                  <a:pos x="1073" y="3776"/>
                </a:cxn>
                <a:cxn ang="0">
                  <a:pos x="447" y="3778"/>
                </a:cxn>
                <a:cxn ang="0">
                  <a:pos x="466" y="3118"/>
                </a:cxn>
                <a:cxn ang="0">
                  <a:pos x="2200" y="1766"/>
                </a:cxn>
                <a:cxn ang="0">
                  <a:pos x="0" y="10"/>
                </a:cxn>
                <a:cxn ang="0">
                  <a:pos x="1284" y="10"/>
                </a:cxn>
                <a:cxn ang="0">
                  <a:pos x="3200" y="1445"/>
                </a:cxn>
                <a:cxn ang="0">
                  <a:pos x="3200" y="2116"/>
                </a:cxn>
              </a:cxnLst>
              <a:rect l="0" t="0" r="r" b="b"/>
              <a:pathLst>
                <a:path w="3402" h="3778">
                  <a:moveTo>
                    <a:pt x="3200" y="2116"/>
                  </a:moveTo>
                  <a:cubicBezTo>
                    <a:pt x="3005" y="2280"/>
                    <a:pt x="1435" y="3523"/>
                    <a:pt x="1073" y="3776"/>
                  </a:cubicBezTo>
                  <a:lnTo>
                    <a:pt x="447" y="3778"/>
                  </a:lnTo>
                  <a:cubicBezTo>
                    <a:pt x="346" y="3668"/>
                    <a:pt x="174" y="3453"/>
                    <a:pt x="466" y="3118"/>
                  </a:cubicBezTo>
                  <a:cubicBezTo>
                    <a:pt x="1312" y="2446"/>
                    <a:pt x="1841" y="2030"/>
                    <a:pt x="2200" y="1766"/>
                  </a:cubicBezTo>
                  <a:cubicBezTo>
                    <a:pt x="1104" y="926"/>
                    <a:pt x="283" y="255"/>
                    <a:pt x="0" y="10"/>
                  </a:cubicBezTo>
                  <a:cubicBezTo>
                    <a:pt x="647" y="0"/>
                    <a:pt x="1284" y="10"/>
                    <a:pt x="1284" y="10"/>
                  </a:cubicBezTo>
                  <a:cubicBezTo>
                    <a:pt x="1709" y="325"/>
                    <a:pt x="2998" y="1274"/>
                    <a:pt x="3200" y="1445"/>
                  </a:cubicBezTo>
                  <a:cubicBezTo>
                    <a:pt x="3402" y="1616"/>
                    <a:pt x="3395" y="1953"/>
                    <a:pt x="3200" y="2116"/>
                  </a:cubicBez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2700000" scaled="1"/>
            </a:gra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spcBef>
                  <a:spcPct val="50000"/>
                </a:spcBef>
                <a:buClr>
                  <a:srgbClr val="292929"/>
                </a:buClr>
                <a:buSzPct val="75000"/>
                <a:buFont typeface="Wingdings" pitchFamily="2" charset="2"/>
                <a:buNone/>
                <a:defRPr/>
              </a:pPr>
              <a:endParaRPr kumimoji="0" lang="zh-CN" altLang="en-US" sz="1600" b="1">
                <a:solidFill>
                  <a:srgbClr val="292929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60" cy="5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292929"/>
                </a:buClr>
                <a:buSzPct val="75000"/>
                <a:buFont typeface="Wingdings" pitchFamily="2" charset="2"/>
                <a:buNone/>
                <a:defRPr/>
              </a:pPr>
              <a:endParaRPr kumimoji="0" lang="zh-CN" altLang="en-US" sz="1600" b="1">
                <a:solidFill>
                  <a:srgbClr val="292929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431801" y="914400"/>
            <a:ext cx="1176443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Clr>
                <a:srgbClr val="292929"/>
              </a:buClr>
              <a:buSzPct val="75000"/>
              <a:buFont typeface="Wingdings" pitchFamily="2" charset="2"/>
              <a:buNone/>
              <a:defRPr/>
            </a:pPr>
            <a:endParaRPr kumimoji="0" lang="zh-CN" altLang="en-US" sz="1600" b="1">
              <a:solidFill>
                <a:srgbClr val="292929"/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11" descr="pku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72800" y="6172200"/>
            <a:ext cx="711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9298517" y="6248401"/>
          <a:ext cx="157268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8" r:id="rId4" imgW="990600" imgH="304800" progId="">
                  <p:embed/>
                </p:oleObj>
              </mc:Choice>
              <mc:Fallback>
                <p:oleObj r:id="rId4" imgW="990600" imgH="30480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8517" y="6248401"/>
                        <a:ext cx="157268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2"/>
          <p:cNvGrpSpPr>
            <a:grpSpLocks/>
          </p:cNvGrpSpPr>
          <p:nvPr/>
        </p:nvGrpSpPr>
        <p:grpSpPr bwMode="auto">
          <a:xfrm>
            <a:off x="0" y="1"/>
            <a:ext cx="12192000" cy="6081713"/>
            <a:chOff x="0" y="0"/>
            <a:chExt cx="5760" cy="3831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white">
            <a:xfrm>
              <a:off x="0" y="45"/>
              <a:ext cx="5760" cy="3786"/>
            </a:xfrm>
            <a:prstGeom prst="rect">
              <a:avLst/>
            </a:prstGeom>
            <a:gradFill rotWithShape="0">
              <a:gsLst>
                <a:gs pos="0">
                  <a:srgbClr val="DDDDDD">
                    <a:gamma/>
                    <a:tint val="784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292929"/>
                </a:buClr>
                <a:buSzPct val="75000"/>
                <a:buFont typeface="Wingdings" pitchFamily="2" charset="2"/>
                <a:buNone/>
                <a:defRPr/>
              </a:pPr>
              <a:endParaRPr kumimoji="0" lang="zh-CN" altLang="en-US" sz="1600" b="1">
                <a:solidFill>
                  <a:srgbClr val="292929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4" name="Freeform 4"/>
            <p:cNvSpPr>
              <a:spLocks noChangeAspect="1"/>
            </p:cNvSpPr>
            <p:nvPr/>
          </p:nvSpPr>
          <p:spPr bwMode="white">
            <a:xfrm>
              <a:off x="1398" y="48"/>
              <a:ext cx="3402" cy="3778"/>
            </a:xfrm>
            <a:custGeom>
              <a:avLst/>
              <a:gdLst/>
              <a:ahLst/>
              <a:cxnLst>
                <a:cxn ang="0">
                  <a:pos x="3200" y="2116"/>
                </a:cxn>
                <a:cxn ang="0">
                  <a:pos x="1073" y="3776"/>
                </a:cxn>
                <a:cxn ang="0">
                  <a:pos x="447" y="3778"/>
                </a:cxn>
                <a:cxn ang="0">
                  <a:pos x="466" y="3118"/>
                </a:cxn>
                <a:cxn ang="0">
                  <a:pos x="2200" y="1766"/>
                </a:cxn>
                <a:cxn ang="0">
                  <a:pos x="0" y="10"/>
                </a:cxn>
                <a:cxn ang="0">
                  <a:pos x="1284" y="10"/>
                </a:cxn>
                <a:cxn ang="0">
                  <a:pos x="3200" y="1445"/>
                </a:cxn>
                <a:cxn ang="0">
                  <a:pos x="3200" y="2116"/>
                </a:cxn>
              </a:cxnLst>
              <a:rect l="0" t="0" r="r" b="b"/>
              <a:pathLst>
                <a:path w="3402" h="3778">
                  <a:moveTo>
                    <a:pt x="3200" y="2116"/>
                  </a:moveTo>
                  <a:cubicBezTo>
                    <a:pt x="3005" y="2280"/>
                    <a:pt x="1435" y="3523"/>
                    <a:pt x="1073" y="3776"/>
                  </a:cubicBezTo>
                  <a:lnTo>
                    <a:pt x="447" y="3778"/>
                  </a:lnTo>
                  <a:cubicBezTo>
                    <a:pt x="346" y="3668"/>
                    <a:pt x="174" y="3453"/>
                    <a:pt x="466" y="3118"/>
                  </a:cubicBezTo>
                  <a:cubicBezTo>
                    <a:pt x="1312" y="2446"/>
                    <a:pt x="1841" y="2030"/>
                    <a:pt x="2200" y="1766"/>
                  </a:cubicBezTo>
                  <a:cubicBezTo>
                    <a:pt x="1104" y="926"/>
                    <a:pt x="283" y="255"/>
                    <a:pt x="0" y="10"/>
                  </a:cubicBezTo>
                  <a:cubicBezTo>
                    <a:pt x="647" y="0"/>
                    <a:pt x="1284" y="10"/>
                    <a:pt x="1284" y="10"/>
                  </a:cubicBezTo>
                  <a:cubicBezTo>
                    <a:pt x="1709" y="325"/>
                    <a:pt x="2998" y="1274"/>
                    <a:pt x="3200" y="1445"/>
                  </a:cubicBezTo>
                  <a:cubicBezTo>
                    <a:pt x="3402" y="1616"/>
                    <a:pt x="3395" y="1953"/>
                    <a:pt x="3200" y="2116"/>
                  </a:cubicBez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2700000" scaled="1"/>
            </a:gra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spcBef>
                  <a:spcPct val="50000"/>
                </a:spcBef>
                <a:buClr>
                  <a:srgbClr val="292929"/>
                </a:buClr>
                <a:buSzPct val="75000"/>
                <a:buFont typeface="Wingdings" pitchFamily="2" charset="2"/>
                <a:buNone/>
                <a:defRPr/>
              </a:pPr>
              <a:endParaRPr kumimoji="0" lang="zh-CN" altLang="en-US" sz="1600" b="1">
                <a:solidFill>
                  <a:srgbClr val="292929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60" cy="5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292929"/>
                </a:buClr>
                <a:buSzPct val="75000"/>
                <a:buFont typeface="Wingdings" pitchFamily="2" charset="2"/>
                <a:buNone/>
                <a:defRPr/>
              </a:pPr>
              <a:endParaRPr kumimoji="0" lang="zh-CN" altLang="en-US" sz="1600" b="1">
                <a:solidFill>
                  <a:srgbClr val="292929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431801" y="914400"/>
            <a:ext cx="1176443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Clr>
                <a:srgbClr val="292929"/>
              </a:buClr>
              <a:buSzPct val="75000"/>
              <a:buFont typeface="Wingdings" pitchFamily="2" charset="2"/>
              <a:buNone/>
              <a:defRPr/>
            </a:pPr>
            <a:endParaRPr kumimoji="0" lang="zh-CN" altLang="en-US" sz="1600" b="1">
              <a:solidFill>
                <a:srgbClr val="292929"/>
              </a:solidFill>
              <a:latin typeface="Arial" charset="0"/>
              <a:cs typeface="Arial" charset="0"/>
            </a:endParaRPr>
          </a:p>
        </p:txBody>
      </p:sp>
      <p:pic>
        <p:nvPicPr>
          <p:cNvPr id="17" name="Picture 11" descr="pku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72800" y="6172200"/>
            <a:ext cx="711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9298517" y="6248401"/>
          <a:ext cx="157268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9" r:id="rId6" imgW="990600" imgH="304800" progId="">
                  <p:embed/>
                </p:oleObj>
              </mc:Choice>
              <mc:Fallback>
                <p:oleObj r:id="rId6" imgW="990600" imgH="3048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8517" y="6248401"/>
                        <a:ext cx="157268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188879"/>
            <a:ext cx="4011084" cy="24622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F9417D0B-2A15-4A42-B32D-7D971629FBCD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863684DE-4A6A-4D99-AE14-F8A93983457F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/31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121117"/>
            <a:ext cx="7315200" cy="24622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6724E0D5-B69E-4451-A58E-D3DF81170463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6191D747-AEE4-4BF8-8694-9527AEE4FD43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F792D399-25B0-4C9C-AA7F-157905A4F1AE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81E94891-776E-49F8-94A4-89A47B8EE627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2917" y="284163"/>
            <a:ext cx="984885" cy="5643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8517" y="284163"/>
            <a:ext cx="8331200" cy="5643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19387468-ED2A-4579-9159-8A455B40F5E4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4D718884-A04C-46EF-8B0F-1ABEBF60A1A9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08517" y="284163"/>
            <a:ext cx="11377083" cy="56435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CC9BA3F3-EE1A-427C-AE3A-6AF6FC06A859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00A55286-4A29-48AB-A49C-D89DDE977786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517" y="279082"/>
            <a:ext cx="11377083" cy="49244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12800" y="1141413"/>
            <a:ext cx="10058400" cy="4786312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E0C16693-9269-4982-B6C3-C7DFCFE3EAE4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E380CCE6-5538-4723-97F2-0FBE016CE83D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517" y="279082"/>
            <a:ext cx="11377083" cy="49244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141413"/>
            <a:ext cx="4927600" cy="4786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43600" y="1141413"/>
            <a:ext cx="4927600" cy="4786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 </a:t>
            </a:r>
            <a:fld id="{B29763E8-25DA-4E81-B81D-BD6370ABC29A}" type="slidenum">
              <a:rPr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 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9999"/>
                </a:solidFill>
              </a:rPr>
              <a:t>第</a:t>
            </a:r>
            <a:fld id="{EEAAD2D0-1239-4D4D-893C-836CA3C2A67D}" type="slidenum">
              <a:rPr lang="zh-CN" altLang="en-US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lang="en-US" altLang="zh-CN">
                <a:solidFill>
                  <a:srgbClr val="009999"/>
                </a:solidFill>
              </a:rPr>
              <a:t>/22</a:t>
            </a:r>
            <a:r>
              <a:rPr lang="zh-CN" altLang="en-US">
                <a:solidFill>
                  <a:srgbClr val="009999"/>
                </a:solidFill>
              </a:rPr>
              <a:t>页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BBDAE8-4E58-43D0-8148-5D80788191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5084" y="1447800"/>
            <a:ext cx="5613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71685" y="1447800"/>
            <a:ext cx="5615516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3517B-E0C6-43F4-93AF-85FA02B99A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37628-0DF7-4F7E-9058-6472877082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F0C2A-0020-423C-93BA-C3EF1EF87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69AE4-ED83-4128-9F80-9F56124996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62954-CD26-4711-A098-AB4AC3CAA5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D8F17B-92CC-4421-98E2-D57E580538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ltGray">
          <a:xfrm>
            <a:off x="556684" y="341313"/>
            <a:ext cx="584200" cy="4746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ltGray">
          <a:xfrm>
            <a:off x="1066801" y="341313"/>
            <a:ext cx="438151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ltGray">
          <a:xfrm>
            <a:off x="721785" y="763588"/>
            <a:ext cx="563033" cy="4746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ltGray">
          <a:xfrm>
            <a:off x="1214967" y="763588"/>
            <a:ext cx="491067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ltGray">
          <a:xfrm>
            <a:off x="169333" y="690564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gray">
          <a:xfrm>
            <a:off x="1016000" y="233363"/>
            <a:ext cx="42333" cy="105251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gray">
          <a:xfrm>
            <a:off x="590551" y="1023938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19076"/>
            <a:ext cx="10390717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085" y="1285875"/>
            <a:ext cx="11432116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192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3246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24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fld id="{F0017609-B058-4632-B70E-98CF458D64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9pPr>
    </p:titleStyle>
    <p:bodyStyle>
      <a:lvl1pPr marL="342900" indent="-342900" algn="just" rtl="0" eaLnBrk="0" fontAlgn="base" hangingPunct="0">
        <a:spcBef>
          <a:spcPct val="25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5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rgbClr val="6600CC"/>
          </a:solidFill>
          <a:latin typeface="+mn-lt"/>
          <a:ea typeface="华文新魏" pitchFamily="2" charset="-122"/>
        </a:defRPr>
      </a:lvl2pPr>
      <a:lvl3pPr marL="1143000" indent="-228600" algn="just" rtl="0" eaLnBrk="0" fontAlgn="base" hangingPunct="0">
        <a:spcBef>
          <a:spcPct val="25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rgbClr val="800080"/>
          </a:solidFill>
          <a:latin typeface="+mn-lt"/>
          <a:ea typeface="华文新魏" pitchFamily="2" charset="-122"/>
        </a:defRPr>
      </a:lvl3pPr>
      <a:lvl4pPr marL="1600200" indent="-228600" algn="just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">
      <p:bgPr>
        <a:blipFill dpi="0" rotWithShape="1">
          <a:blip r:embed="rId17" cstate="print">
            <a:alphaModFix amt="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"/>
            <a:ext cx="12192000" cy="6081713"/>
            <a:chOff x="0" y="0"/>
            <a:chExt cx="5760" cy="3831"/>
          </a:xfrm>
        </p:grpSpPr>
        <p:sp>
          <p:nvSpPr>
            <p:cNvPr id="505859" name="Rectangle 3"/>
            <p:cNvSpPr>
              <a:spLocks noChangeArrowheads="1"/>
            </p:cNvSpPr>
            <p:nvPr/>
          </p:nvSpPr>
          <p:spPr bwMode="white">
            <a:xfrm>
              <a:off x="0" y="45"/>
              <a:ext cx="5760" cy="3786"/>
            </a:xfrm>
            <a:prstGeom prst="rect">
              <a:avLst/>
            </a:prstGeom>
            <a:gradFill rotWithShape="0">
              <a:gsLst>
                <a:gs pos="0">
                  <a:srgbClr val="DDDDDD">
                    <a:gamma/>
                    <a:tint val="784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292929"/>
                </a:buClr>
                <a:buSzPct val="75000"/>
                <a:buFont typeface="Wingdings" pitchFamily="2" charset="2"/>
                <a:buNone/>
                <a:defRPr/>
              </a:pPr>
              <a:endParaRPr kumimoji="0" lang="zh-CN" altLang="en-US" sz="1600" b="1">
                <a:solidFill>
                  <a:srgbClr val="292929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05860" name="Freeform 4"/>
            <p:cNvSpPr>
              <a:spLocks noChangeAspect="1"/>
            </p:cNvSpPr>
            <p:nvPr/>
          </p:nvSpPr>
          <p:spPr bwMode="white">
            <a:xfrm>
              <a:off x="1398" y="48"/>
              <a:ext cx="3402" cy="3778"/>
            </a:xfrm>
            <a:custGeom>
              <a:avLst/>
              <a:gdLst/>
              <a:ahLst/>
              <a:cxnLst>
                <a:cxn ang="0">
                  <a:pos x="3200" y="2116"/>
                </a:cxn>
                <a:cxn ang="0">
                  <a:pos x="1073" y="3776"/>
                </a:cxn>
                <a:cxn ang="0">
                  <a:pos x="447" y="3778"/>
                </a:cxn>
                <a:cxn ang="0">
                  <a:pos x="466" y="3118"/>
                </a:cxn>
                <a:cxn ang="0">
                  <a:pos x="2200" y="1766"/>
                </a:cxn>
                <a:cxn ang="0">
                  <a:pos x="0" y="10"/>
                </a:cxn>
                <a:cxn ang="0">
                  <a:pos x="1284" y="10"/>
                </a:cxn>
                <a:cxn ang="0">
                  <a:pos x="3200" y="1445"/>
                </a:cxn>
                <a:cxn ang="0">
                  <a:pos x="3200" y="2116"/>
                </a:cxn>
              </a:cxnLst>
              <a:rect l="0" t="0" r="r" b="b"/>
              <a:pathLst>
                <a:path w="3402" h="3778">
                  <a:moveTo>
                    <a:pt x="3200" y="2116"/>
                  </a:moveTo>
                  <a:cubicBezTo>
                    <a:pt x="3005" y="2280"/>
                    <a:pt x="1435" y="3523"/>
                    <a:pt x="1073" y="3776"/>
                  </a:cubicBezTo>
                  <a:lnTo>
                    <a:pt x="447" y="3778"/>
                  </a:lnTo>
                  <a:cubicBezTo>
                    <a:pt x="346" y="3668"/>
                    <a:pt x="174" y="3453"/>
                    <a:pt x="466" y="3118"/>
                  </a:cubicBezTo>
                  <a:cubicBezTo>
                    <a:pt x="1312" y="2446"/>
                    <a:pt x="1841" y="2030"/>
                    <a:pt x="2200" y="1766"/>
                  </a:cubicBezTo>
                  <a:cubicBezTo>
                    <a:pt x="1104" y="926"/>
                    <a:pt x="283" y="255"/>
                    <a:pt x="0" y="10"/>
                  </a:cubicBezTo>
                  <a:cubicBezTo>
                    <a:pt x="647" y="0"/>
                    <a:pt x="1284" y="10"/>
                    <a:pt x="1284" y="10"/>
                  </a:cubicBezTo>
                  <a:cubicBezTo>
                    <a:pt x="1709" y="325"/>
                    <a:pt x="2998" y="1274"/>
                    <a:pt x="3200" y="1445"/>
                  </a:cubicBezTo>
                  <a:cubicBezTo>
                    <a:pt x="3402" y="1616"/>
                    <a:pt x="3395" y="1953"/>
                    <a:pt x="3200" y="2116"/>
                  </a:cubicBez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2700000" scaled="1"/>
            </a:gra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spcBef>
                  <a:spcPct val="50000"/>
                </a:spcBef>
                <a:buClr>
                  <a:srgbClr val="292929"/>
                </a:buClr>
                <a:buSzPct val="75000"/>
                <a:buFont typeface="Wingdings" pitchFamily="2" charset="2"/>
                <a:buNone/>
                <a:defRPr/>
              </a:pPr>
              <a:endParaRPr kumimoji="0" lang="zh-CN" altLang="en-US" sz="1600" b="1">
                <a:solidFill>
                  <a:srgbClr val="292929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0586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60" cy="5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292929"/>
                </a:buClr>
                <a:buSzPct val="75000"/>
                <a:buFont typeface="Wingdings" pitchFamily="2" charset="2"/>
                <a:buNone/>
                <a:defRPr/>
              </a:pPr>
              <a:endParaRPr kumimoji="0" lang="zh-CN" altLang="en-US" sz="1600" b="1">
                <a:solidFill>
                  <a:srgbClr val="292929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5058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5943600"/>
            <a:ext cx="8940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2000" b="0">
                <a:solidFill>
                  <a:schemeClr val="accent2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r>
              <a:rPr kumimoji="0" lang="zh-CN" altLang="en-US">
                <a:solidFill>
                  <a:srgbClr val="009999"/>
                </a:solidFill>
              </a:rPr>
              <a:t>第 </a:t>
            </a:r>
            <a:fld id="{1DADE439-A423-4DB7-AC28-114375EEDF8F}" type="slidenum">
              <a:rPr kumimoji="0" lang="en-US" altLang="zh-CN">
                <a:solidFill>
                  <a:srgbClr val="009999"/>
                </a:solidFill>
              </a:rPr>
              <a:pPr>
                <a:defRPr/>
              </a:pPr>
              <a:t>‹#›</a:t>
            </a:fld>
            <a:r>
              <a:rPr kumimoji="0" lang="en-US" altLang="zh-CN">
                <a:solidFill>
                  <a:srgbClr val="009999"/>
                </a:solidFill>
              </a:rPr>
              <a:t> </a:t>
            </a:r>
            <a:r>
              <a:rPr kumimoji="0" lang="zh-CN" altLang="en-US">
                <a:solidFill>
                  <a:srgbClr val="009999"/>
                </a:solidFill>
              </a:rPr>
              <a:t>页</a:t>
            </a:r>
          </a:p>
        </p:txBody>
      </p:sp>
      <p:sp>
        <p:nvSpPr>
          <p:cNvPr id="5058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6324600"/>
            <a:ext cx="3657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2000">
                <a:solidFill>
                  <a:schemeClr val="accent2"/>
                </a:solidFill>
                <a:ea typeface="宋体" pitchFamily="2" charset="-122"/>
                <a:cs typeface="Arial" charset="0"/>
              </a:defRPr>
            </a:lvl1pPr>
          </a:lstStyle>
          <a:p>
            <a:pPr>
              <a:defRPr/>
            </a:pPr>
            <a:r>
              <a:rPr kumimoji="0" lang="zh-CN" altLang="en-US" b="1">
                <a:solidFill>
                  <a:srgbClr val="009999"/>
                </a:solidFill>
                <a:latin typeface="Arial" charset="0"/>
              </a:rPr>
              <a:t>第</a:t>
            </a:r>
            <a:fld id="{9FC35A15-BAEF-45BB-BA83-661BD614642D}" type="slidenum">
              <a:rPr kumimoji="0" lang="zh-CN" altLang="en-US" b="1">
                <a:solidFill>
                  <a:srgbClr val="009999"/>
                </a:solidFill>
                <a:latin typeface="Arial" charset="0"/>
              </a:rPr>
              <a:pPr>
                <a:defRPr/>
              </a:pPr>
              <a:t>‹#›</a:t>
            </a:fld>
            <a:r>
              <a:rPr kumimoji="0" lang="en-US" altLang="zh-CN" b="1">
                <a:solidFill>
                  <a:srgbClr val="009999"/>
                </a:solidFill>
                <a:latin typeface="Arial" charset="0"/>
              </a:rPr>
              <a:t>/22</a:t>
            </a:r>
            <a:r>
              <a:rPr kumimoji="0" lang="zh-CN" altLang="en-US" b="1">
                <a:solidFill>
                  <a:srgbClr val="009999"/>
                </a:solidFill>
                <a:latin typeface="Arial" charset="0"/>
              </a:rPr>
              <a:t>页</a:t>
            </a:r>
          </a:p>
        </p:txBody>
      </p:sp>
      <p:sp>
        <p:nvSpPr>
          <p:cNvPr id="1031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08517" y="279082"/>
            <a:ext cx="1137708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141413"/>
            <a:ext cx="10058400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505866" name="Line 10"/>
          <p:cNvSpPr>
            <a:spLocks noChangeShapeType="1"/>
          </p:cNvSpPr>
          <p:nvPr/>
        </p:nvSpPr>
        <p:spPr bwMode="auto">
          <a:xfrm>
            <a:off x="431801" y="914400"/>
            <a:ext cx="1176443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Clr>
                <a:srgbClr val="292929"/>
              </a:buClr>
              <a:buSzPct val="75000"/>
              <a:buFont typeface="Wingdings" pitchFamily="2" charset="2"/>
              <a:buNone/>
              <a:defRPr/>
            </a:pPr>
            <a:endParaRPr kumimoji="0" lang="zh-CN" altLang="en-US" sz="1600" b="1">
              <a:solidFill>
                <a:srgbClr val="292929"/>
              </a:solidFill>
              <a:latin typeface="Arial" charset="0"/>
              <a:cs typeface="Arial" charset="0"/>
            </a:endParaRPr>
          </a:p>
        </p:txBody>
      </p:sp>
      <p:pic>
        <p:nvPicPr>
          <p:cNvPr id="1034" name="Picture 11" descr="pku2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0972800" y="6172200"/>
            <a:ext cx="711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12"/>
          <p:cNvGraphicFramePr>
            <a:graphicFrameLocks noChangeAspect="1"/>
          </p:cNvGraphicFramePr>
          <p:nvPr/>
        </p:nvGraphicFramePr>
        <p:xfrm>
          <a:off x="9298517" y="6248401"/>
          <a:ext cx="157268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41" r:id="rId19" imgW="990600" imgH="304800" progId="">
                  <p:embed/>
                </p:oleObj>
              </mc:Choice>
              <mc:Fallback>
                <p:oleObj r:id="rId19" imgW="990600" imgH="30480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8517" y="6248401"/>
                        <a:ext cx="157268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</p:sldLayoutIdLst>
  <p:transition/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黑体" pitchFamily="2" charset="-122"/>
          <a:ea typeface="黑体" pitchFamily="2" charset="-122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20000"/>
        </a:spcAft>
        <a:buClr>
          <a:srgbClr val="FF0000"/>
        </a:buClr>
        <a:buBlip>
          <a:blip r:embed="rId21"/>
        </a:buBlip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3838" algn="l" rtl="0" eaLnBrk="0" fontAlgn="base" hangingPunct="0">
        <a:spcBef>
          <a:spcPct val="20000"/>
        </a:spcBef>
        <a:spcAft>
          <a:spcPct val="20000"/>
        </a:spcAft>
        <a:buClr>
          <a:srgbClr val="4D4D4D"/>
        </a:buClr>
        <a:buSzPct val="11000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085850" indent="-169863" algn="l" rtl="0" eaLnBrk="0" fontAlgn="base" hangingPunct="0">
        <a:spcBef>
          <a:spcPct val="20000"/>
        </a:spcBef>
        <a:spcAft>
          <a:spcPct val="20000"/>
        </a:spcAft>
        <a:buClr>
          <a:srgbClr val="969696"/>
        </a:buClr>
        <a:buChar char="-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20000"/>
        </a:spcAft>
        <a:buClr>
          <a:srgbClr val="969696"/>
        </a:buClr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1993900" indent="-165100" algn="l" rtl="0" eaLnBrk="0" fontAlgn="base" hangingPunct="0">
        <a:spcBef>
          <a:spcPct val="20000"/>
        </a:spcBef>
        <a:spcAft>
          <a:spcPct val="20000"/>
        </a:spcAft>
        <a:buClr>
          <a:srgbClr val="969696"/>
        </a:buClr>
        <a:buChar char="-"/>
        <a:defRPr sz="1600">
          <a:solidFill>
            <a:schemeClr val="tx1"/>
          </a:solidFill>
          <a:latin typeface="+mn-lt"/>
          <a:ea typeface="+mn-ea"/>
        </a:defRPr>
      </a:lvl5pPr>
      <a:lvl6pPr marL="2451100" indent="-165100" algn="l" rtl="0" fontAlgn="base">
        <a:spcBef>
          <a:spcPct val="20000"/>
        </a:spcBef>
        <a:spcAft>
          <a:spcPct val="20000"/>
        </a:spcAft>
        <a:buClr>
          <a:srgbClr val="969696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08300" indent="-165100" algn="l" rtl="0" fontAlgn="base">
        <a:spcBef>
          <a:spcPct val="20000"/>
        </a:spcBef>
        <a:spcAft>
          <a:spcPct val="20000"/>
        </a:spcAft>
        <a:buClr>
          <a:srgbClr val="969696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365500" indent="-165100" algn="l" rtl="0" fontAlgn="base">
        <a:spcBef>
          <a:spcPct val="20000"/>
        </a:spcBef>
        <a:spcAft>
          <a:spcPct val="20000"/>
        </a:spcAft>
        <a:buClr>
          <a:srgbClr val="969696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22700" indent="-165100" algn="l" rtl="0" fontAlgn="base">
        <a:spcBef>
          <a:spcPct val="20000"/>
        </a:spcBef>
        <a:spcAft>
          <a:spcPct val="20000"/>
        </a:spcAft>
        <a:buClr>
          <a:srgbClr val="969696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0.png"/><Relationship Id="rId10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0.png"/><Relationship Id="rId10" Type="http://schemas.openxmlformats.org/officeDocument/2006/relationships/image" Target="../media/image33.png"/><Relationship Id="rId4" Type="http://schemas.openxmlformats.org/officeDocument/2006/relationships/image" Target="../media/image260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5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0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0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0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0.png"/><Relationship Id="rId7" Type="http://schemas.openxmlformats.org/officeDocument/2006/relationships/image" Target="../media/image5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Relationship Id="rId9" Type="http://schemas.openxmlformats.org/officeDocument/2006/relationships/image" Target="../media/image5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60.png"/><Relationship Id="rId7" Type="http://schemas.openxmlformats.org/officeDocument/2006/relationships/image" Target="../media/image94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png"/><Relationship Id="rId5" Type="http://schemas.openxmlformats.org/officeDocument/2006/relationships/image" Target="../media/image770.png"/><Relationship Id="rId10" Type="http://schemas.openxmlformats.org/officeDocument/2006/relationships/image" Target="../media/image101.png"/><Relationship Id="rId4" Type="http://schemas.openxmlformats.org/officeDocument/2006/relationships/image" Target="../media/image870.png"/><Relationship Id="rId9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1.png"/><Relationship Id="rId4" Type="http://schemas.openxmlformats.org/officeDocument/2006/relationships/image" Target="../media/image8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EED1363-3D72-4367-B038-46567B69D88B}"/>
              </a:ext>
            </a:extLst>
          </p:cNvPr>
          <p:cNvSpPr/>
          <p:nvPr/>
        </p:nvSpPr>
        <p:spPr>
          <a:xfrm>
            <a:off x="1754104" y="1052736"/>
            <a:ext cx="8683787" cy="2809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1200" cap="none" spc="600" normalizeH="0" baseline="0" noProof="0" dirty="0">
                <a:ln/>
                <a:solidFill>
                  <a:srgbClr val="00206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单元 </a:t>
            </a:r>
            <a:r>
              <a:rPr kumimoji="1" lang="en-US" altLang="zh-CN" sz="4400" b="1" i="0" u="none" strike="noStrike" kern="1200" cap="none" spc="600" normalizeH="0" baseline="0" noProof="0" dirty="0">
                <a:ln/>
                <a:solidFill>
                  <a:srgbClr val="00206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5.2</a:t>
            </a:r>
          </a:p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5400" b="1" i="0" u="none" strike="noStrike" kern="1200" cap="none" spc="600" normalizeH="0" baseline="0" noProof="0" dirty="0">
                <a:ln/>
                <a:solidFill>
                  <a:srgbClr val="00206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基数和基数的比较与运算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定理5.7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22438" y="1125414"/>
                <a:ext cx="6741914" cy="719410"/>
              </a:xfrm>
              <a:solidFill>
                <a:schemeClr val="bg1"/>
              </a:solidFill>
              <a:ln>
                <a:solidFill>
                  <a:srgbClr val="FF0000"/>
                </a:solidFill>
                <a:prstDash val="dash"/>
              </a:ln>
            </p:spPr>
            <p:txBody>
              <a:bodyPr rtlCol="0">
                <a:normAutofit/>
              </a:bodyPr>
              <a:lstStyle/>
              <a:p>
                <a:pPr marL="0" indent="0" algn="ctr" fontAlgn="auto">
                  <a:spcAft>
                    <a:spcPts val="0"/>
                  </a:spcAft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3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3600" b="1" dirty="0">
                        <a:solidFill>
                          <a:srgbClr val="0070C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3600" b="1" i="1" dirty="0">
                        <a:solidFill>
                          <a:srgbClr val="6600CC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⟺∃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⊆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, </m:t>
                    </m:r>
                  </m:oMath>
                </a14:m>
                <a:r>
                  <a:rPr lang="zh-CN" altLang="en-US" sz="3600" b="1" dirty="0">
                    <a:solidFill>
                      <a:srgbClr val="6600CC"/>
                    </a:solidFill>
                    <a:sym typeface="Symbol" pitchFamily="18" charset="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≈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endParaRPr lang="zh-CN" altLang="en-US" sz="3600" b="1" dirty="0">
                  <a:solidFill>
                    <a:srgbClr val="6600CC"/>
                  </a:solidFill>
                </a:endParaRPr>
              </a:p>
            </p:txBody>
          </p:sp>
        </mc:Choice>
        <mc:Fallback xmlns="">
          <p:sp>
            <p:nvSpPr>
              <p:cNvPr id="1229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22438" y="1125414"/>
                <a:ext cx="6741914" cy="719410"/>
              </a:xfrm>
              <a:blipFill>
                <a:blip r:embed="rId3"/>
                <a:stretch>
                  <a:fillRect t="-15833" b="-22500"/>
                </a:stretch>
              </a:blipFill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2004614" y="2028652"/>
                <a:ext cx="4667450" cy="42806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 fontAlgn="auto">
                  <a:lnSpc>
                    <a:spcPct val="150000"/>
                  </a:lnSpc>
                  <a:spcAft>
                    <a:spcPts val="0"/>
                  </a:spcAft>
                  <a:buNone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⟹</m:t>
                        </m:r>
                      </m:e>
                    </m:d>
                  </m:oMath>
                </a14:m>
                <a:r>
                  <a:rPr lang="zh-CN" altLang="en-US" sz="2800" b="1" kern="0" dirty="0">
                    <a:sym typeface="Symbol" pitchFamily="18" charset="2"/>
                  </a:rPr>
                  <a:t>   </a:t>
                </a:r>
                <a:r>
                  <a:rPr lang="zh-CN" altLang="en-US" sz="2000" b="1" kern="0" dirty="0">
                    <a:solidFill>
                      <a:srgbClr val="0070C0"/>
                    </a:solidFill>
                    <a:sym typeface="Symbol" pitchFamily="18" charset="2"/>
                  </a:rPr>
                  <a:t>如何构造子集</a:t>
                </a:r>
                <a14:m>
                  <m:oMath xmlns:m="http://schemas.openxmlformats.org/officeDocument/2006/math">
                    <m:r>
                      <a:rPr lang="en-US" altLang="zh-CN" sz="2000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2000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?</m:t>
                    </m:r>
                  </m:oMath>
                </a14:m>
                <a:endParaRPr lang="en-US" altLang="zh-CN" sz="2800" b="1" kern="0" dirty="0">
                  <a:sym typeface="Symbol" pitchFamily="18" charset="2"/>
                </a:endParaRPr>
              </a:p>
              <a:p>
                <a:pPr marL="0" indent="0" algn="l" fontAlgn="auto">
                  <a:lnSpc>
                    <a:spcPct val="150000"/>
                  </a:lnSpc>
                  <a:spcAft>
                    <a:spcPts val="0"/>
                  </a:spcAft>
                  <a:buNone/>
                  <a:defRPr/>
                </a:pPr>
                <a:r>
                  <a:rPr lang="en-US" altLang="zh-CN" sz="2800" b="1" kern="0" dirty="0">
                    <a:sym typeface="Symbol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2800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2800" b="1" kern="0" dirty="0">
                        <a:solidFill>
                          <a:srgbClr val="0070C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</m:oMath>
                </a14:m>
                <a:endParaRPr lang="en-US" altLang="zh-CN" sz="2800" b="1" i="1" kern="0" dirty="0">
                  <a:latin typeface="Cambria Math" panose="02040503050406030204" pitchFamily="18" charset="0"/>
                  <a:sym typeface="Symbol" pitchFamily="18" charset="2"/>
                </a:endParaRPr>
              </a:p>
              <a:p>
                <a:pPr marL="0" indent="0" fontAlgn="auto">
                  <a:lnSpc>
                    <a:spcPct val="150000"/>
                  </a:lnSpc>
                  <a:spcAft>
                    <a:spcPts val="0"/>
                  </a:spcAft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⟹∃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𝒇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⟶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</m:oMath>
                </a14:m>
                <a:r>
                  <a:rPr lang="zh-CN" altLang="en-US" sz="2800" b="1" kern="0" dirty="0">
                    <a:sym typeface="Symbol" pitchFamily="18" charset="2"/>
                  </a:rPr>
                  <a:t> 单射</a:t>
                </a:r>
                <a:endParaRPr lang="en-US" altLang="zh-CN" sz="2800" b="1" kern="0" dirty="0">
                  <a:sym typeface="Symbol" pitchFamily="18" charset="2"/>
                </a:endParaRPr>
              </a:p>
              <a:p>
                <a:pPr marL="0" indent="0" fontAlgn="auto">
                  <a:lnSpc>
                    <a:spcPct val="150000"/>
                  </a:lnSpc>
                  <a:spcAft>
                    <a:spcPts val="0"/>
                  </a:spcAft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⟹∃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𝒇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⟶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𝒓𝒂𝒏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𝒇</m:t>
                    </m:r>
                  </m:oMath>
                </a14:m>
                <a:r>
                  <a:rPr lang="zh-CN" altLang="en-US" sz="2800" b="1" kern="0" dirty="0">
                    <a:sym typeface="Symbol" pitchFamily="18" charset="2"/>
                  </a:rPr>
                  <a:t> 双射</a:t>
                </a:r>
                <a:endParaRPr lang="en-US" altLang="zh-CN" sz="2800" b="1" kern="0" dirty="0">
                  <a:sym typeface="Symbol" pitchFamily="18" charset="2"/>
                </a:endParaRPr>
              </a:p>
              <a:p>
                <a:pPr marL="0" indent="0" fontAlgn="auto">
                  <a:lnSpc>
                    <a:spcPct val="150000"/>
                  </a:lnSpc>
                  <a:spcAft>
                    <a:spcPts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⟹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≈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𝒓𝒂𝒏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𝒇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⊆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</m:oMath>
                  </m:oMathPara>
                </a14:m>
                <a:endParaRPr lang="en-US" altLang="zh-CN" sz="2800" b="1" kern="0" dirty="0">
                  <a:sym typeface="Symbol" pitchFamily="18" charset="2"/>
                </a:endParaRPr>
              </a:p>
              <a:p>
                <a:pPr marL="0" indent="0" fontAlgn="auto">
                  <a:lnSpc>
                    <a:spcPct val="150000"/>
                  </a:lnSpc>
                  <a:spcAft>
                    <a:spcPts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⟹</m:t>
                      </m:r>
                      <m:r>
                        <m:rPr>
                          <m:nor/>
                        </m:rPr>
                        <a:rPr lang="zh-CN" altLang="en-US" sz="2800" b="1" kern="0" dirty="0"/>
                        <m:t>取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𝒓𝒂𝒏</m:t>
                      </m:r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𝒇</m:t>
                      </m:r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 b="1" kern="0" dirty="0"/>
                        <m:t>即可</m:t>
                      </m:r>
                    </m:oMath>
                  </m:oMathPara>
                </a14:m>
                <a:endParaRPr lang="en-US" altLang="zh-CN" sz="2800" b="1" kern="0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4614" y="2028652"/>
                <a:ext cx="4667450" cy="42806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156FFAEB-7963-4994-ACE6-98CB60A10CA3}"/>
                  </a:ext>
                </a:extLst>
              </p:cNvPr>
              <p:cNvSpPr/>
              <p:nvPr/>
            </p:nvSpPr>
            <p:spPr bwMode="auto">
              <a:xfrm>
                <a:off x="8472264" y="2420888"/>
                <a:ext cx="1512168" cy="1008112"/>
              </a:xfrm>
              <a:prstGeom prst="ellipse">
                <a:avLst/>
              </a:prstGeom>
              <a:pattFill prst="ltDnDiag">
                <a:fgClr>
                  <a:schemeClr val="accent1"/>
                </a:fgClr>
                <a:bgClr>
                  <a:schemeClr val="bg1"/>
                </a:bgClr>
              </a:patt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𝐴</m:t>
                      </m:r>
                    </m:oMath>
                  </m:oMathPara>
                </a14:m>
                <a:endParaRPr kumimoji="1" lang="zh-CN" altLang="en-US" sz="3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156FFAEB-7963-4994-ACE6-98CB60A10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2264" y="2420888"/>
                <a:ext cx="1512168" cy="100811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74D8744-83F5-4A76-B3A2-A64A18453BA8}"/>
                  </a:ext>
                </a:extLst>
              </p:cNvPr>
              <p:cNvSpPr/>
              <p:nvPr/>
            </p:nvSpPr>
            <p:spPr bwMode="auto">
              <a:xfrm>
                <a:off x="8328248" y="4190131"/>
                <a:ext cx="2520280" cy="1512168"/>
              </a:xfrm>
              <a:prstGeom prst="ellipse">
                <a:avLst/>
              </a:prstGeom>
              <a:pattFill prst="ltDnDiag">
                <a:fgClr>
                  <a:schemeClr val="accent1"/>
                </a:fgClr>
                <a:bgClr>
                  <a:schemeClr val="bg1"/>
                </a:bgClr>
              </a:patt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            </m:t>
                      </m:r>
                      <m:r>
                        <a:rPr kumimoji="1" lang="en-US" altLang="zh-CN" sz="3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𝐵</m:t>
                      </m:r>
                    </m:oMath>
                  </m:oMathPara>
                </a14:m>
                <a:endParaRPr kumimoji="1" lang="zh-CN" altLang="en-US" sz="3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74D8744-83F5-4A76-B3A2-A64A18453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28248" y="4190131"/>
                <a:ext cx="2520280" cy="151216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ADD272A-C46A-4AB3-835E-3185F542A4BF}"/>
                  </a:ext>
                </a:extLst>
              </p:cNvPr>
              <p:cNvSpPr/>
              <p:nvPr/>
            </p:nvSpPr>
            <p:spPr bwMode="auto">
              <a:xfrm>
                <a:off x="8472264" y="4478163"/>
                <a:ext cx="1368152" cy="1008112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1"/>
                </a:bgClr>
              </a:patt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𝑟𝑎𝑛</m:t>
                      </m:r>
                      <m:r>
                        <a:rPr kumimoji="1" lang="en-US" altLang="zh-CN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𝑓</m:t>
                      </m:r>
                    </m:oMath>
                  </m:oMathPara>
                </a14:m>
                <a:endParaRPr kumimoji="1" lang="zh-CN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ADD272A-C46A-4AB3-835E-3185F542A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2264" y="4478163"/>
                <a:ext cx="1368152" cy="100811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5CBF043-30D1-4824-91DC-5B860FF85105}"/>
              </a:ext>
            </a:extLst>
          </p:cNvPr>
          <p:cNvCxnSpPr>
            <a:cxnSpLocks/>
            <a:stCxn id="2" idx="4"/>
            <a:endCxn id="7" idx="0"/>
          </p:cNvCxnSpPr>
          <p:nvPr/>
        </p:nvCxnSpPr>
        <p:spPr bwMode="auto">
          <a:xfrm>
            <a:off x="9228348" y="3429000"/>
            <a:ext cx="360040" cy="7611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58294E19-715D-494E-9FF6-8A1831C5B328}"/>
                  </a:ext>
                </a:extLst>
              </p:cNvPr>
              <p:cNvSpPr/>
              <p:nvPr/>
            </p:nvSpPr>
            <p:spPr bwMode="auto">
              <a:xfrm>
                <a:off x="9408368" y="3573016"/>
                <a:ext cx="936104" cy="504056"/>
              </a:xfrm>
              <a:prstGeom prst="ellipse">
                <a:avLst/>
              </a:prstGeom>
              <a:noFill/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1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 </m:t>
                    </m:r>
                    <m:r>
                      <a:rPr kumimoji="1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𝒇</m:t>
                    </m:r>
                  </m:oMath>
                </a14:m>
                <a:r>
                  <a:rPr kumimoji="1" lang="zh-CN" altLang="en-US" sz="20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rPr>
                  <a:t>单射</a:t>
                </a:r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58294E19-715D-494E-9FF6-8A1831C5B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08368" y="3573016"/>
                <a:ext cx="936104" cy="504056"/>
              </a:xfrm>
              <a:prstGeom prst="ellipse">
                <a:avLst/>
              </a:prstGeom>
              <a:blipFill>
                <a:blip r:embed="rId9"/>
                <a:stretch>
                  <a:fillRect r="-5844" b="-8434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2BBCD18-F22C-4ECC-990B-E14E42A1C025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 bwMode="auto">
          <a:xfrm flipH="1">
            <a:off x="9156340" y="3429000"/>
            <a:ext cx="72008" cy="10491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FDD93E3-4FDD-48E3-864B-6A5BAC26C8FA}"/>
                  </a:ext>
                </a:extLst>
              </p:cNvPr>
              <p:cNvSpPr/>
              <p:nvPr/>
            </p:nvSpPr>
            <p:spPr bwMode="auto">
              <a:xfrm>
                <a:off x="8328248" y="3725416"/>
                <a:ext cx="936104" cy="504056"/>
              </a:xfrm>
              <a:prstGeom prst="ellipse">
                <a:avLst/>
              </a:prstGeom>
              <a:noFill/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1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 </m:t>
                    </m:r>
                    <m:r>
                      <a:rPr kumimoji="1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𝒇</m:t>
                    </m:r>
                    <m:r>
                      <a:rPr lang="zh-CN" alt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双</m:t>
                    </m:r>
                  </m:oMath>
                </a14:m>
                <a:r>
                  <a:rPr kumimoji="1" lang="zh-CN" altLang="en-US" sz="20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rPr>
                  <a:t>射</a:t>
                </a:r>
              </a:p>
            </p:txBody>
          </p:sp>
        </mc:Choice>
        <mc:Fallback xmlns="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FDD93E3-4FDD-48E3-864B-6A5BAC26C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28248" y="3725416"/>
                <a:ext cx="936104" cy="504056"/>
              </a:xfrm>
              <a:prstGeom prst="ellipse">
                <a:avLst/>
              </a:prstGeom>
              <a:blipFill>
                <a:blip r:embed="rId10"/>
                <a:stretch>
                  <a:fillRect r="-4545" b="-8434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728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定理5.7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22438" y="1125414"/>
                <a:ext cx="6741914" cy="719410"/>
              </a:xfrm>
              <a:solidFill>
                <a:schemeClr val="bg1"/>
              </a:solidFill>
              <a:ln>
                <a:solidFill>
                  <a:srgbClr val="FF0000"/>
                </a:solidFill>
                <a:prstDash val="dash"/>
              </a:ln>
            </p:spPr>
            <p:txBody>
              <a:bodyPr rtlCol="0">
                <a:normAutofit/>
              </a:bodyPr>
              <a:lstStyle/>
              <a:p>
                <a:pPr marL="0" indent="0" algn="ctr" fontAlgn="auto">
                  <a:spcAft>
                    <a:spcPts val="0"/>
                  </a:spcAft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3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3600" b="1" dirty="0">
                        <a:solidFill>
                          <a:srgbClr val="0070C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3600" b="1" i="1" dirty="0">
                        <a:solidFill>
                          <a:srgbClr val="6600CC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⟺∃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⊆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, </m:t>
                    </m:r>
                  </m:oMath>
                </a14:m>
                <a:r>
                  <a:rPr lang="zh-CN" altLang="en-US" sz="3600" b="1" dirty="0">
                    <a:solidFill>
                      <a:srgbClr val="6600CC"/>
                    </a:solidFill>
                    <a:sym typeface="Symbol" pitchFamily="18" charset="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≈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36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endParaRPr lang="zh-CN" altLang="en-US" sz="3600" b="1" dirty="0">
                  <a:solidFill>
                    <a:srgbClr val="6600CC"/>
                  </a:solidFill>
                </a:endParaRPr>
              </a:p>
            </p:txBody>
          </p:sp>
        </mc:Choice>
        <mc:Fallback xmlns="">
          <p:sp>
            <p:nvSpPr>
              <p:cNvPr id="1229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22438" y="1125414"/>
                <a:ext cx="6741914" cy="719410"/>
              </a:xfrm>
              <a:blipFill>
                <a:blip r:embed="rId3"/>
                <a:stretch>
                  <a:fillRect t="-15833" b="-22500"/>
                </a:stretch>
              </a:blipFill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1775396" y="2422228"/>
                <a:ext cx="4248596" cy="36710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Aft>
                    <a:spcPts val="0"/>
                  </a:spcAft>
                  <a:buNone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⟸</m:t>
                        </m:r>
                      </m:e>
                    </m:d>
                  </m:oMath>
                </a14:m>
                <a:r>
                  <a:rPr lang="zh-CN" altLang="en-US" sz="2000" b="1" kern="0" dirty="0">
                    <a:solidFill>
                      <a:srgbClr val="0070C0"/>
                    </a:solidFill>
                    <a:sym typeface="Symbol" pitchFamily="18" charset="2"/>
                  </a:rPr>
                  <a:t>如何构造</a:t>
                </a:r>
                <a14:m>
                  <m:oMath xmlns:m="http://schemas.openxmlformats.org/officeDocument/2006/math">
                    <m:r>
                      <a:rPr lang="en-US" altLang="zh-CN" sz="2000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</m:oMath>
                </a14:m>
                <a:r>
                  <a:rPr lang="zh-CN" altLang="en-US" sz="2000" b="1" kern="0" dirty="0">
                    <a:solidFill>
                      <a:srgbClr val="0070C0"/>
                    </a:solidFill>
                    <a:sym typeface="Symbol" pitchFamily="18" charset="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000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</m:oMath>
                </a14:m>
                <a:r>
                  <a:rPr lang="zh-CN" altLang="en-US" sz="2000" b="1" kern="0" dirty="0">
                    <a:solidFill>
                      <a:srgbClr val="0070C0"/>
                    </a:solidFill>
                    <a:sym typeface="Symbol" pitchFamily="18" charset="2"/>
                  </a:rPr>
                  <a:t>的单射</a:t>
                </a:r>
                <a14:m>
                  <m:oMath xmlns:m="http://schemas.openxmlformats.org/officeDocument/2006/math">
                    <m:r>
                      <a:rPr lang="en-US" altLang="zh-CN" sz="2000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?</m:t>
                    </m:r>
                  </m:oMath>
                </a14:m>
                <a:endParaRPr lang="en-US" altLang="zh-CN" sz="2000" b="1" kern="0" dirty="0">
                  <a:sym typeface="Symbol" pitchFamily="18" charset="2"/>
                </a:endParaRPr>
              </a:p>
              <a:p>
                <a:pPr marL="0" indent="0" fontAlgn="auto">
                  <a:lnSpc>
                    <a:spcPct val="150000"/>
                  </a:lnSpc>
                  <a:spcAft>
                    <a:spcPts val="0"/>
                  </a:spcAft>
                  <a:buNone/>
                  <a:defRPr/>
                </a:pPr>
                <a:r>
                  <a:rPr lang="zh-CN" altLang="en-US" sz="2800" b="1" kern="0" dirty="0">
                    <a:sym typeface="Symbol" pitchFamily="18" charset="2"/>
                  </a:rPr>
                  <a:t> </a:t>
                </a:r>
                <a:r>
                  <a:rPr lang="en-US" altLang="zh-CN" sz="2800" b="1" kern="0" dirty="0">
                    <a:sym typeface="Symbol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∃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⊆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,</m:t>
                    </m:r>
                  </m:oMath>
                </a14:m>
                <a:r>
                  <a:rPr lang="en-US" altLang="zh-CN" sz="2800" b="1" kern="0" dirty="0">
                    <a:sym typeface="Symbol" pitchFamily="18" charset="2"/>
                  </a:rPr>
                  <a:t> </a:t>
                </a:r>
                <a:r>
                  <a:rPr lang="zh-CN" altLang="en-US" sz="2800" b="1" kern="0" dirty="0">
                    <a:sym typeface="Symbol" pitchFamily="18" charset="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≈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</m:oMath>
                </a14:m>
                <a:r>
                  <a:rPr lang="en-US" altLang="zh-CN" sz="2800" b="1" kern="0" dirty="0">
                    <a:sym typeface="Symbol" pitchFamily="18" charset="2"/>
                  </a:rPr>
                  <a:t> </a:t>
                </a:r>
                <a:r>
                  <a:rPr lang="zh-CN" altLang="en-US" sz="2800" b="1" kern="0" dirty="0">
                    <a:sym typeface="Symbol" pitchFamily="18" charset="2"/>
                  </a:rPr>
                  <a:t> </a:t>
                </a:r>
                <a:endParaRPr lang="en-US" altLang="zh-CN" sz="2800" b="1" kern="0" dirty="0">
                  <a:sym typeface="Symbol" pitchFamily="18" charset="2"/>
                </a:endParaRPr>
              </a:p>
              <a:p>
                <a:pPr marL="0" indent="0" fontAlgn="auto">
                  <a:lnSpc>
                    <a:spcPct val="150000"/>
                  </a:lnSpc>
                  <a:spcAft>
                    <a:spcPts val="0"/>
                  </a:spcAft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⟹∃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𝒈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⟶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</m:oMath>
                </a14:m>
                <a:r>
                  <a:rPr lang="zh-CN" altLang="en-US" sz="2800" b="1" kern="0" dirty="0">
                    <a:sym typeface="Symbol" pitchFamily="18" charset="2"/>
                  </a:rPr>
                  <a:t> 双射</a:t>
                </a:r>
                <a:endParaRPr lang="en-US" altLang="zh-CN" sz="2800" b="1" kern="0" dirty="0">
                  <a:sym typeface="Symbol" pitchFamily="18" charset="2"/>
                </a:endParaRPr>
              </a:p>
              <a:p>
                <a:pPr fontAlgn="auto">
                  <a:lnSpc>
                    <a:spcPct val="150000"/>
                  </a:lnSpc>
                  <a:spcAft>
                    <a:spcPts val="0"/>
                  </a:spcAft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⟹∃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𝒈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⟶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</m:oMath>
                </a14:m>
                <a:r>
                  <a:rPr lang="zh-CN" altLang="en-US" sz="2800" b="1" kern="0" dirty="0">
                    <a:sym typeface="Symbol" pitchFamily="18" charset="2"/>
                  </a:rPr>
                  <a:t> 单射</a:t>
                </a:r>
                <a:endParaRPr lang="en-US" altLang="zh-CN" sz="2800" b="1" i="1" kern="0" dirty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0" indent="0" fontAlgn="auto">
                  <a:lnSpc>
                    <a:spcPct val="150000"/>
                  </a:lnSpc>
                  <a:spcAft>
                    <a:spcPts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⟹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sz="2800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sz="2800" b="1" kern="0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</m:oMath>
                  </m:oMathPara>
                </a14:m>
                <a:endParaRPr lang="en-US" altLang="zh-CN" sz="2800" b="1" i="1" kern="0" dirty="0">
                  <a:latin typeface="Cambria Math" panose="02040503050406030204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5396" y="2422228"/>
                <a:ext cx="4248596" cy="3671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C648542-3117-44D8-B375-61E8E600FF0F}"/>
                  </a:ext>
                </a:extLst>
              </p:cNvPr>
              <p:cNvSpPr/>
              <p:nvPr/>
            </p:nvSpPr>
            <p:spPr bwMode="auto">
              <a:xfrm>
                <a:off x="8472264" y="2420888"/>
                <a:ext cx="1512168" cy="1008112"/>
              </a:xfrm>
              <a:prstGeom prst="ellipse">
                <a:avLst/>
              </a:prstGeom>
              <a:pattFill prst="ltDnDiag">
                <a:fgClr>
                  <a:schemeClr val="accent1"/>
                </a:fgClr>
                <a:bgClr>
                  <a:schemeClr val="bg1"/>
                </a:bgClr>
              </a:patt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𝐴</m:t>
                      </m:r>
                    </m:oMath>
                  </m:oMathPara>
                </a14:m>
                <a:endParaRPr kumimoji="1" lang="zh-CN" altLang="en-US" sz="3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C648542-3117-44D8-B375-61E8E600F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2264" y="2420888"/>
                <a:ext cx="1512168" cy="100811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E32D19A1-A0AC-41B2-9347-15FE4D333BEB}"/>
                  </a:ext>
                </a:extLst>
              </p:cNvPr>
              <p:cNvSpPr/>
              <p:nvPr/>
            </p:nvSpPr>
            <p:spPr bwMode="auto">
              <a:xfrm>
                <a:off x="8328248" y="4190131"/>
                <a:ext cx="2520280" cy="1512168"/>
              </a:xfrm>
              <a:prstGeom prst="ellipse">
                <a:avLst/>
              </a:prstGeom>
              <a:pattFill prst="ltDnDiag">
                <a:fgClr>
                  <a:schemeClr val="accent1"/>
                </a:fgClr>
                <a:bgClr>
                  <a:schemeClr val="bg1"/>
                </a:bgClr>
              </a:patt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            </m:t>
                      </m:r>
                      <m:r>
                        <a:rPr kumimoji="1" lang="en-US" altLang="zh-CN" sz="3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𝐵</m:t>
                      </m:r>
                    </m:oMath>
                  </m:oMathPara>
                </a14:m>
                <a:endParaRPr kumimoji="1" lang="zh-CN" altLang="en-US" sz="3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E32D19A1-A0AC-41B2-9347-15FE4D333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28248" y="4190131"/>
                <a:ext cx="2520280" cy="151216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7AA8FE79-2B9D-4A50-A8FF-168126136EB1}"/>
                  </a:ext>
                </a:extLst>
              </p:cNvPr>
              <p:cNvSpPr/>
              <p:nvPr/>
            </p:nvSpPr>
            <p:spPr bwMode="auto">
              <a:xfrm>
                <a:off x="8472264" y="4478163"/>
                <a:ext cx="1368152" cy="1008112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1"/>
                </a:bgClr>
              </a:patt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𝐶</m:t>
                      </m:r>
                    </m:oMath>
                  </m:oMathPara>
                </a14:m>
                <a:endParaRPr kumimoji="1" lang="zh-CN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7AA8FE79-2B9D-4A50-A8FF-168126136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2264" y="4478163"/>
                <a:ext cx="1368152" cy="100811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7F1B245-0566-4893-9CBE-F3F845158931}"/>
              </a:ext>
            </a:extLst>
          </p:cNvPr>
          <p:cNvCxnSpPr>
            <a:cxnSpLocks/>
            <a:stCxn id="7" idx="4"/>
          </p:cNvCxnSpPr>
          <p:nvPr/>
        </p:nvCxnSpPr>
        <p:spPr bwMode="auto">
          <a:xfrm>
            <a:off x="9228348" y="3429000"/>
            <a:ext cx="612068" cy="8004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93AB021-4956-4B61-9ABE-DF32AC2045DD}"/>
                  </a:ext>
                </a:extLst>
              </p:cNvPr>
              <p:cNvSpPr/>
              <p:nvPr/>
            </p:nvSpPr>
            <p:spPr bwMode="auto">
              <a:xfrm>
                <a:off x="9624392" y="3573016"/>
                <a:ext cx="936104" cy="504056"/>
              </a:xfrm>
              <a:prstGeom prst="ellipse">
                <a:avLst/>
              </a:prstGeom>
              <a:noFill/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1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 </m:t>
                    </m:r>
                    <m:r>
                      <a:rPr kumimoji="1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𝒈</m:t>
                    </m:r>
                  </m:oMath>
                </a14:m>
                <a:r>
                  <a:rPr kumimoji="1" lang="zh-CN" altLang="en-US" sz="20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rPr>
                  <a:t>单射</a:t>
                </a:r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93AB021-4956-4B61-9ABE-DF32AC204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4392" y="3573016"/>
                <a:ext cx="936104" cy="504056"/>
              </a:xfrm>
              <a:prstGeom prst="ellipse">
                <a:avLst/>
              </a:prstGeom>
              <a:blipFill>
                <a:blip r:embed="rId9"/>
                <a:stretch>
                  <a:fillRect r="-7843" b="-8434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160ECAE-837A-444C-AF66-3307CEC057E7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 bwMode="auto">
          <a:xfrm flipH="1">
            <a:off x="9156340" y="3429000"/>
            <a:ext cx="72008" cy="10491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1DFDAB3-6FFB-4D63-9A17-D7EE9E974C91}"/>
                  </a:ext>
                </a:extLst>
              </p:cNvPr>
              <p:cNvSpPr/>
              <p:nvPr/>
            </p:nvSpPr>
            <p:spPr bwMode="auto">
              <a:xfrm>
                <a:off x="8328248" y="3725416"/>
                <a:ext cx="936104" cy="504056"/>
              </a:xfrm>
              <a:prstGeom prst="ellipse">
                <a:avLst/>
              </a:prstGeom>
              <a:noFill/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1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 </m:t>
                    </m:r>
                    <m:r>
                      <a:rPr kumimoji="1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𝒈</m:t>
                    </m:r>
                    <m:r>
                      <a:rPr lang="zh-CN" alt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双</m:t>
                    </m:r>
                  </m:oMath>
                </a14:m>
                <a:r>
                  <a:rPr kumimoji="1" lang="zh-CN" altLang="en-US" sz="20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rPr>
                  <a:t>射</a:t>
                </a:r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1DFDAB3-6FFB-4D63-9A17-D7EE9E974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28248" y="3725416"/>
                <a:ext cx="936104" cy="504056"/>
              </a:xfrm>
              <a:prstGeom prst="ellipse">
                <a:avLst/>
              </a:prstGeom>
              <a:blipFill>
                <a:blip r:embed="rId10"/>
                <a:stretch>
                  <a:fillRect r="-6494" b="-8434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91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推论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84512" y="1844823"/>
                <a:ext cx="6822975" cy="3168353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 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⊆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b="1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altLang="zh-CN" b="1" dirty="0">
                  <a:sym typeface="Symbol" panose="05050102010706020507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𝟐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⟹</m:t>
                    </m:r>
                    <m:r>
                      <a:rPr lang="en-US" altLang="zh-CN" b="1" i="1"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b="1" dirty="0">
                        <a:solidFill>
                          <a:srgbClr val="0070C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b="1" dirty="0">
                        <a:solidFill>
                          <a:srgbClr val="0070C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            </a:t>
                </a:r>
              </a:p>
            </p:txBody>
          </p:sp>
        </mc:Choice>
        <mc:Fallback xmlns="">
          <p:sp>
            <p:nvSpPr>
              <p:cNvPr id="122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84512" y="1844823"/>
                <a:ext cx="6822975" cy="31683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DECE9B02-3B29-4D8D-87C5-2A6387D57F49}"/>
              </a:ext>
            </a:extLst>
          </p:cNvPr>
          <p:cNvSpPr/>
          <p:nvPr/>
        </p:nvSpPr>
        <p:spPr bwMode="auto">
          <a:xfrm>
            <a:off x="5145608" y="3645024"/>
            <a:ext cx="576064" cy="648072"/>
          </a:xfrm>
          <a:prstGeom prst="rect">
            <a:avLst/>
          </a:prstGeom>
          <a:solidFill>
            <a:srgbClr val="C00000">
              <a:alpha val="3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B9E9007-1136-4B5F-92D7-DB4C55E930E9}"/>
                  </a:ext>
                </a:extLst>
              </p:cNvPr>
              <p:cNvSpPr txBox="1"/>
              <p:nvPr/>
            </p:nvSpPr>
            <p:spPr>
              <a:xfrm>
                <a:off x="3047999" y="5343423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kumimoji="1" lang="en-US" altLang="zh-CN" sz="2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kumimoji="1" lang="en-US" altLang="zh-CN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kumimoji="1" lang="en-US" altLang="zh-CN" sz="2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Tahoma"/>
                        <a:ea typeface="隶书"/>
                        <a:sym typeface="Symbol" pitchFamily="18" charset="2"/>
                      </a:rPr>
                      <m:t></m:t>
                    </m:r>
                    <m:r>
                      <a:rPr kumimoji="1" lang="en-US" altLang="zh-CN" sz="28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kumimoji="1" lang="en-US" altLang="zh-CN" sz="2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kumimoji="1" lang="en-US" altLang="zh-CN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∧</m:t>
                    </m:r>
                    <m:r>
                      <a:rPr kumimoji="1" lang="en-US" altLang="zh-CN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kumimoji="1" lang="en-US" altLang="zh-CN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kumimoji="1" lang="en-US" altLang="zh-CN" sz="2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Tahoma"/>
                        <a:ea typeface="隶书"/>
                        <a:sym typeface="Symbol" pitchFamily="18" charset="2"/>
                      </a:rPr>
                      <m:t></m:t>
                    </m:r>
                    <m:r>
                      <a:rPr kumimoji="1" lang="en-US" altLang="zh-CN" sz="28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kumimoji="1" lang="en-US" altLang="zh-CN" sz="2800" b="1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2800" b="1" i="1" kern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⟹</m:t>
                    </m:r>
                    <m:r>
                      <a:rPr lang="en-US" altLang="zh-CN" sz="2800" b="1" i="1" kern="0"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2800" b="1" i="1" kern="0"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≈</m:t>
                    </m:r>
                    <m:r>
                      <a:rPr lang="en-US" altLang="zh-CN" sz="2800" b="1" i="1" kern="0"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</m:oMath>
                </a14:m>
                <a:r>
                  <a:rPr lang="zh-CN" altLang="en-US" sz="2800" b="1" dirty="0">
                    <a:solidFill>
                      <a:srgbClr val="00206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成立否？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B9E9007-1136-4B5F-92D7-DB4C55E93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5343423"/>
                <a:ext cx="6096000" cy="523220"/>
              </a:xfrm>
              <a:prstGeom prst="rect">
                <a:avLst/>
              </a:prstGeom>
              <a:blipFill>
                <a:blip r:embed="rId3"/>
                <a:stretch>
                  <a:fillRect t="-15294" r="-7800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624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315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定理5.8：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</m:oMath>
                </a14:m>
                <a:r>
                  <a:rPr lang="zh-CN" altLang="en-US" b="1" dirty="0"/>
                  <a:t> 的自反性和传递性</a:t>
                </a:r>
              </a:p>
            </p:txBody>
          </p:sp>
        </mc:Choice>
        <mc:Fallback>
          <p:sp>
            <p:nvSpPr>
              <p:cNvPr id="1331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8792" b="-36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2783633" y="1196753"/>
                <a:ext cx="6822975" cy="3168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𝟏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  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b="1" i="1" ker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b="1" kern="0" dirty="0">
                          <a:solidFill>
                            <a:srgbClr val="00B0F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</m:oMath>
                  </m:oMathPara>
                </a14:m>
                <a:endParaRPr lang="en-US" altLang="zh-CN" b="1" i="1" kern="0" dirty="0">
                  <a:latin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altLang="zh-CN" b="1" kern="0" dirty="0">
                  <a:sym typeface="Symbol" panose="05050102010706020507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𝟐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  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b="1" i="1" ker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b="1" kern="0" dirty="0">
                          <a:solidFill>
                            <a:srgbClr val="00B0F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∧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b="1" i="1" ker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b="1" kern="0" dirty="0">
                          <a:solidFill>
                            <a:srgbClr val="00B0F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𝑪</m:t>
                      </m:r>
                      <m:r>
                        <a:rPr lang="en-US" altLang="zh-CN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⟹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b="1" i="1" ker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b="1" kern="0" dirty="0">
                          <a:solidFill>
                            <a:srgbClr val="00B0F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𝑪</m:t>
                      </m:r>
                    </m:oMath>
                  </m:oMathPara>
                </a14:m>
                <a:endParaRPr lang="en-US" altLang="zh-CN" b="1" kern="0" dirty="0">
                  <a:sym typeface="Symbol" panose="05050102010706020507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altLang="zh-CN" b="1" kern="0" dirty="0">
                    <a:sym typeface="Symbol" panose="05050102010706020507" pitchFamily="18" charset="2"/>
                  </a:rPr>
                  <a:t>                  </a:t>
                </a: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3633" y="1196753"/>
                <a:ext cx="6822975" cy="31683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1649041" y="4617133"/>
                <a:ext cx="3942654" cy="14401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800" b="1" i="1" kern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定理</m:t>
                      </m:r>
                      <m:r>
                        <a:rPr lang="en-US" altLang="zh-CN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𝟑</m:t>
                      </m:r>
                      <m:r>
                        <a:rPr lang="en-US" altLang="zh-CN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.</m:t>
                      </m:r>
                      <m:r>
                        <a:rPr lang="en-US" altLang="zh-CN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𝟒</m:t>
                      </m:r>
                      <m:r>
                        <a:rPr lang="en-US" altLang="zh-CN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  </m:t>
                      </m:r>
                      <m:r>
                        <a:rPr lang="en-US" altLang="zh-CN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𝒇</m:t>
                      </m:r>
                      <m:r>
                        <a:rPr lang="en-US" altLang="zh-CN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𝒈</m:t>
                      </m:r>
                      <m:r>
                        <a:rPr lang="zh-CN" altLang="en-US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单射，</m:t>
                      </m:r>
                    </m:oMath>
                  </m:oMathPara>
                </a14:m>
                <a:endParaRPr lang="en-US" altLang="zh-CN" sz="2800" b="1" i="1" kern="0" dirty="0">
                  <a:solidFill>
                    <a:srgbClr val="0070C0"/>
                  </a:solidFill>
                  <a:latin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𝒇</m:t>
                      </m:r>
                      <m:r>
                        <a:rPr lang="zh-CN" altLang="en-US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与</m:t>
                      </m:r>
                      <m:r>
                        <a:rPr lang="en-US" altLang="zh-CN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𝒈</m:t>
                      </m:r>
                      <m:r>
                        <a:rPr lang="zh-CN" altLang="en-US" sz="28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的合成也是单射</m:t>
                      </m:r>
                    </m:oMath>
                  </m:oMathPara>
                </a14:m>
                <a:endParaRPr lang="en-US" altLang="zh-CN" b="1" kern="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9041" y="4617133"/>
                <a:ext cx="3942654" cy="1440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C3E17807-4707-470F-BC8B-5317E46FC875}"/>
                  </a:ext>
                </a:extLst>
              </p:cNvPr>
              <p:cNvSpPr/>
              <p:nvPr/>
            </p:nvSpPr>
            <p:spPr bwMode="auto">
              <a:xfrm>
                <a:off x="6744072" y="4725144"/>
                <a:ext cx="504056" cy="504056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𝑨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C3E17807-4707-470F-BC8B-5317E46FC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4072" y="4725144"/>
                <a:ext cx="504056" cy="50405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5FBF02A-4ECF-4370-A112-70F14F1D023B}"/>
                  </a:ext>
                </a:extLst>
              </p:cNvPr>
              <p:cNvSpPr/>
              <p:nvPr/>
            </p:nvSpPr>
            <p:spPr bwMode="auto">
              <a:xfrm>
                <a:off x="8040216" y="4725144"/>
                <a:ext cx="504056" cy="504056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𝑩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5FBF02A-4ECF-4370-A112-70F14F1D0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40216" y="4725144"/>
                <a:ext cx="504056" cy="50405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82C03F95-3A24-4769-9DBC-D856B24C24C8}"/>
                  </a:ext>
                </a:extLst>
              </p:cNvPr>
              <p:cNvSpPr/>
              <p:nvPr/>
            </p:nvSpPr>
            <p:spPr bwMode="auto">
              <a:xfrm>
                <a:off x="8040216" y="5877272"/>
                <a:ext cx="504056" cy="504056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𝑪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82C03F95-3A24-4769-9DBC-D856B24C2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40216" y="5877272"/>
                <a:ext cx="504056" cy="50405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EA3393D-72C4-4B13-B6FB-82BB3DBBDD08}"/>
              </a:ext>
            </a:extLst>
          </p:cNvPr>
          <p:cNvCxnSpPr>
            <a:stCxn id="7" idx="6"/>
            <a:endCxn id="8" idx="2"/>
          </p:cNvCxnSpPr>
          <p:nvPr/>
        </p:nvCxnSpPr>
        <p:spPr bwMode="auto">
          <a:xfrm>
            <a:off x="7248128" y="4977172"/>
            <a:ext cx="79208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461DFFB-0828-4EA1-BE3C-17C08E834AD0}"/>
              </a:ext>
            </a:extLst>
          </p:cNvPr>
          <p:cNvCxnSpPr>
            <a:cxnSpLocks/>
            <a:stCxn id="7" idx="4"/>
            <a:endCxn id="9" idx="2"/>
          </p:cNvCxnSpPr>
          <p:nvPr/>
        </p:nvCxnSpPr>
        <p:spPr bwMode="auto">
          <a:xfrm>
            <a:off x="6996100" y="5229200"/>
            <a:ext cx="1044116" cy="900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E388E86-3BD8-494C-8EC4-6D780AD2C6AA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auto">
          <a:xfrm>
            <a:off x="8292244" y="5229200"/>
            <a:ext cx="0" cy="648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0681574-88B4-46FA-AE05-8B0D857C47B5}"/>
                  </a:ext>
                </a:extLst>
              </p:cNvPr>
              <p:cNvSpPr/>
              <p:nvPr/>
            </p:nvSpPr>
            <p:spPr bwMode="auto">
              <a:xfrm>
                <a:off x="7392144" y="4437112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0681574-88B4-46FA-AE05-8B0D857C4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2144" y="4437112"/>
                <a:ext cx="504056" cy="504056"/>
              </a:xfrm>
              <a:prstGeom prst="ellipse">
                <a:avLst/>
              </a:prstGeom>
              <a:blipFill>
                <a:blip r:embed="rId9"/>
                <a:stretch>
                  <a:fillRect b="-14458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52563D59-6499-4E56-92FE-43BD48B56019}"/>
                  </a:ext>
                </a:extLst>
              </p:cNvPr>
              <p:cNvSpPr/>
              <p:nvPr/>
            </p:nvSpPr>
            <p:spPr bwMode="auto">
              <a:xfrm>
                <a:off x="6888088" y="5481228"/>
                <a:ext cx="504056" cy="504056"/>
              </a:xfrm>
              <a:prstGeom prst="ellipse">
                <a:avLst/>
              </a:prstGeom>
              <a:noFill/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𝒉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52563D59-6499-4E56-92FE-43BD48B56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8088" y="5481228"/>
                <a:ext cx="504056" cy="504056"/>
              </a:xfrm>
              <a:prstGeom prst="ellipse">
                <a:avLst/>
              </a:prstGeom>
              <a:blipFill>
                <a:blip r:embed="rId10"/>
                <a:stretch>
                  <a:fillRect l="-81928" r="-81928" b="-14458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B67FBE45-88CA-425F-AA71-0334C8AC46CB}"/>
                  </a:ext>
                </a:extLst>
              </p:cNvPr>
              <p:cNvSpPr/>
              <p:nvPr/>
            </p:nvSpPr>
            <p:spPr bwMode="auto">
              <a:xfrm>
                <a:off x="8256240" y="5301208"/>
                <a:ext cx="504056" cy="504056"/>
              </a:xfrm>
              <a:prstGeom prst="ellipse">
                <a:avLst/>
              </a:prstGeom>
              <a:noFill/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𝒈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B67FBE45-88CA-425F-AA71-0334C8AC4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56240" y="5301208"/>
                <a:ext cx="504056" cy="504056"/>
              </a:xfrm>
              <a:prstGeom prst="ellipse">
                <a:avLst/>
              </a:prstGeom>
              <a:blipFill>
                <a:blip r:embed="rId11"/>
                <a:stretch>
                  <a:fillRect b="-8537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807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339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定理5.9：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</m:oMath>
                </a14:m>
                <a:r>
                  <a:rPr lang="zh-CN" altLang="en-US" b="1" dirty="0"/>
                  <a:t> 和集合运算的关系</a:t>
                </a:r>
              </a:p>
            </p:txBody>
          </p:sp>
        </mc:Choice>
        <mc:Fallback>
          <p:sp>
            <p:nvSpPr>
              <p:cNvPr id="14339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8792" b="-36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3287689" y="1700808"/>
                <a:ext cx="5742855" cy="3960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b="1" kern="0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∧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𝑪</m:t>
                      </m:r>
                      <m:r>
                        <a:rPr lang="en-US" altLang="zh-CN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b="1" kern="0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𝑫</m:t>
                      </m:r>
                    </m:oMath>
                  </m:oMathPara>
                </a14:m>
                <a:endParaRPr lang="en-US" altLang="zh-CN" b="1" i="1" kern="0" dirty="0">
                  <a:latin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⟹</m:t>
                      </m:r>
                    </m:oMath>
                  </m:oMathPara>
                </a14:m>
                <a:endParaRPr lang="en-US" altLang="zh-CN" b="1" i="1" kern="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𝟏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  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∪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𝑪</m:t>
                      </m:r>
                      <m:r>
                        <a:rPr lang="en-US" altLang="zh-CN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b="1" kern="0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∪</m:t>
                      </m:r>
                      <m:r>
                        <a:rPr lang="en-US" altLang="zh-CN" b="1" i="1" kern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𝑫</m:t>
                      </m:r>
                    </m:oMath>
                  </m:oMathPara>
                </a14:m>
                <a:endParaRPr lang="en-US" altLang="zh-CN" b="1" i="1" kern="0" dirty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1" i="1" kern="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altLang="zh-CN" sz="2400" b="1" i="1" kern="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𝑩</m:t>
                          </m:r>
                          <m:r>
                            <a:rPr lang="en-US" altLang="zh-CN" sz="2400" b="1" i="1" kern="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∩</m:t>
                          </m:r>
                          <m:r>
                            <a:rPr lang="en-US" altLang="zh-CN" sz="2400" b="1" i="1" kern="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𝑫</m:t>
                          </m:r>
                          <m:r>
                            <a:rPr lang="en-US" altLang="zh-CN" sz="2400" b="1" i="1" kern="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=∅</m:t>
                          </m:r>
                        </m:e>
                      </m:d>
                    </m:oMath>
                  </m:oMathPara>
                </a14:m>
                <a:endParaRPr lang="en-US" altLang="zh-CN" sz="2400" b="1" i="1" kern="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𝟐</m:t>
                        </m:r>
                      </m:e>
                    </m:d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 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×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b="1" kern="0" dirty="0">
                        <a:solidFill>
                          <a:srgbClr val="0070C0"/>
                        </a:solidFill>
                        <a:sym typeface="Symbol" pitchFamily="18" charset="2"/>
                      </a:rPr>
                      <m:t> 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×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𝑫</m:t>
                    </m:r>
                  </m:oMath>
                </a14:m>
                <a:r>
                  <a:rPr lang="en-US" altLang="zh-CN" b="1" kern="0" dirty="0">
                    <a:sym typeface="Symbol" panose="05050102010706020507" pitchFamily="18" charset="2"/>
                  </a:rPr>
                  <a:t>                </a:t>
                </a: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7689" y="1700808"/>
                <a:ext cx="5742855" cy="3960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318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>
                    <a:solidFill>
                      <a:schemeClr val="bg1"/>
                    </a:solidFill>
                    <a:sym typeface="Symbol" pitchFamily="18" charset="2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3600" dirty="0">
                        <a:solidFill>
                          <a:schemeClr val="bg1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∧</m:t>
                    </m:r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3600" dirty="0">
                        <a:solidFill>
                          <a:schemeClr val="bg1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𝑫</m:t>
                    </m:r>
                    <m:r>
                      <a:rPr lang="en-US" altLang="zh-CN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∧</m:t>
                    </m:r>
                    <m:d>
                      <m:dPr>
                        <m:ctrlPr>
                          <a:rPr lang="en-US" altLang="zh-CN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𝑩</m:t>
                        </m:r>
                        <m:r>
                          <a:rPr lang="en-US" altLang="zh-CN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∩</m:t>
                        </m:r>
                        <m:r>
                          <a:rPr lang="en-US" altLang="zh-CN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𝑫</m:t>
                        </m:r>
                        <m:r>
                          <a:rPr lang="en-US" altLang="zh-CN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=∅</m:t>
                        </m:r>
                      </m:e>
                    </m:d>
                    <m:r>
                      <a:rPr lang="en-US" altLang="zh-CN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⟹</m:t>
                    </m:r>
                    <m:r>
                      <a:rPr lang="en-US" altLang="zh-CN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∪</m:t>
                    </m:r>
                    <m:r>
                      <a:rPr lang="en-US" altLang="zh-CN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3600" dirty="0">
                        <a:solidFill>
                          <a:schemeClr val="bg1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∪</m:t>
                    </m:r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𝑫</m:t>
                    </m:r>
                  </m:oMath>
                </a14:m>
                <a:endParaRPr lang="en-US" altLang="zh-CN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536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2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 bwMode="auto">
              <a:xfrm>
                <a:off x="1849041" y="1831132"/>
                <a:ext cx="6176292" cy="44644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lnSpc>
                    <a:spcPct val="2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sz="2800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sz="2800" b="1" kern="0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sz="2800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∧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sz="2800" b="1" kern="0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𝑫</m:t>
                      </m:r>
                      <m:r>
                        <a:rPr lang="en-US" altLang="zh-CN" sz="2800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∧</m:t>
                      </m:r>
                      <m:d>
                        <m:dPr>
                          <m:ctrlPr>
                            <a:rPr lang="en-US" altLang="zh-CN" sz="2800" b="1" i="1" kern="0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𝑩</m:t>
                          </m:r>
                          <m:r>
                            <a:rPr lang="en-US" altLang="zh-CN" sz="2800" b="1" i="1" kern="0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∩</m:t>
                          </m:r>
                          <m:r>
                            <a:rPr lang="en-US" altLang="zh-CN" sz="2800" b="1" i="1" kern="0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𝑫</m:t>
                          </m:r>
                          <m:r>
                            <a:rPr lang="en-US" altLang="zh-CN" sz="2800" b="1" i="1" kern="0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=∅</m:t>
                          </m:r>
                        </m:e>
                      </m:d>
                    </m:oMath>
                  </m:oMathPara>
                </a14:m>
                <a:endParaRPr lang="en-US" altLang="zh-CN" sz="2800" b="1" i="1" kern="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l">
                  <a:lnSpc>
                    <a:spcPct val="2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⟹∃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𝒇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⟶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m:rPr>
                        <m:nor/>
                      </m:rPr>
                      <a:rPr lang="zh-CN" altLang="en-US" sz="2800" b="1" kern="0" dirty="0">
                        <a:sym typeface="Symbol" pitchFamily="18" charset="2"/>
                      </a:rPr>
                      <m:t> 单射</m:t>
                    </m:r>
                    <m:r>
                      <a:rPr lang="zh-CN" altLang="en-US" sz="2800" b="1" i="1" kern="0" dirty="0">
                        <a:latin typeface="Cambria Math" panose="02040503050406030204" pitchFamily="18" charset="0"/>
                        <a:sym typeface="Symbol" pitchFamily="18" charset="2"/>
                      </a:rPr>
                      <m:t>，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𝒈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⟶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𝑫</m:t>
                    </m:r>
                  </m:oMath>
                </a14:m>
                <a:r>
                  <a:rPr lang="zh-CN" altLang="en-US" sz="2800" b="1" kern="0" dirty="0">
                    <a:sym typeface="Symbol" pitchFamily="18" charset="2"/>
                  </a:rPr>
                  <a:t> 单射</a:t>
                </a:r>
                <a:endParaRPr lang="en-US" altLang="zh-CN" sz="2800" b="1" kern="0" dirty="0">
                  <a:sym typeface="Symbol" pitchFamily="18" charset="2"/>
                </a:endParaRPr>
              </a:p>
              <a:p>
                <a:pPr marL="0" indent="0" algn="ctr">
                  <a:lnSpc>
                    <a:spcPct val="2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⟹∃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𝒉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: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∪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⟶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∪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𝑫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 b="1" kern="0" dirty="0">
                          <a:sym typeface="Symbol" pitchFamily="18" charset="2"/>
                        </a:rPr>
                        <m:t>单射</m:t>
                      </m:r>
                    </m:oMath>
                  </m:oMathPara>
                </a14:m>
                <a:endParaRPr lang="en-US" altLang="zh-CN" sz="2800" b="1" kern="0" dirty="0">
                  <a:sym typeface="Symbol" pitchFamily="18" charset="2"/>
                </a:endParaRPr>
              </a:p>
              <a:p>
                <a:pPr marL="0" indent="0" algn="l">
                  <a:spcBef>
                    <a:spcPts val="0"/>
                  </a:spcBef>
                  <a:buNone/>
                </a:pPr>
                <a:r>
                  <a:rPr lang="en-US" altLang="zh-CN" sz="2800" b="1" kern="0" dirty="0">
                    <a:solidFill>
                      <a:srgbClr val="6600CC"/>
                    </a:solidFill>
                    <a:ea typeface="Cambria Math" panose="02040503050406030204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kern="0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     </m:t>
                    </m:r>
                    <m:r>
                      <a:rPr lang="en-US" altLang="zh-CN" sz="2800" b="1" i="1" kern="0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𝒉</m:t>
                    </m:r>
                    <m:d>
                      <m:dPr>
                        <m:ctrlPr>
                          <a:rPr lang="en-US" altLang="zh-CN" sz="2800" b="1" i="1" kern="0">
                            <a:solidFill>
                              <a:srgbClr val="66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solidFill>
                              <a:srgbClr val="66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𝒙</m:t>
                        </m:r>
                      </m:e>
                    </m:d>
                    <m:r>
                      <a:rPr lang="en-US" altLang="zh-CN" sz="2800" b="1" i="1" kern="0">
                        <a:solidFill>
                          <a:srgbClr val="66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b="1" i="1" kern="0">
                            <a:solidFill>
                              <a:srgbClr val="66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eqArrPr>
                          <m:e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2800" b="1" i="1" kern="0">
                                    <a:solidFill>
                                      <a:srgbClr val="66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kern="0">
                                    <a:solidFill>
                                      <a:srgbClr val="66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itchFamily="18" charset="2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        </m:t>
                            </m:r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𝒙</m:t>
                            </m:r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∈</m:t>
                            </m:r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𝑨</m:t>
                            </m:r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         </m:t>
                            </m:r>
                          </m:e>
                          <m:e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𝒈</m:t>
                            </m:r>
                            <m:d>
                              <m:dPr>
                                <m:ctrlPr>
                                  <a:rPr lang="en-US" altLang="zh-CN" sz="2800" b="1" i="1" kern="0">
                                    <a:solidFill>
                                      <a:srgbClr val="66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kern="0">
                                    <a:solidFill>
                                      <a:srgbClr val="66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itchFamily="18" charset="2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       </m:t>
                            </m:r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𝒙</m:t>
                            </m:r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∈</m:t>
                            </m:r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𝑪</m:t>
                            </m:r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−</m:t>
                            </m:r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𝑨</m:t>
                            </m:r>
                            <m:r>
                              <a:rPr lang="en-US" altLang="zh-CN" sz="2800" b="1" i="1" kern="0">
                                <a:solidFill>
                                  <a:srgbClr val="66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800" b="1" kern="0" dirty="0">
                  <a:sym typeface="Symbol" pitchFamily="18" charset="2"/>
                </a:endParaRPr>
              </a:p>
              <a:p>
                <a:pPr marL="0" indent="0" algn="ctr">
                  <a:lnSpc>
                    <a:spcPct val="2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⟹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∪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sz="2800" b="1" kern="0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∪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𝑫</m:t>
                      </m:r>
                    </m:oMath>
                  </m:oMathPara>
                </a14:m>
                <a:endParaRPr lang="en-US" altLang="zh-CN" sz="2800" b="1" i="1" kern="0" dirty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9041" y="1831132"/>
                <a:ext cx="6176292" cy="44644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FE6FD8CF-0C25-4FED-ABC6-21673EBA60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1504" y="1183060"/>
                <a:ext cx="9145016" cy="648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zh-CN" altLang="en-US" sz="2400" b="1" kern="0" spc="300" dirty="0">
                    <a:solidFill>
                      <a:srgbClr val="002060"/>
                    </a:solidFill>
                    <a:sym typeface="Symbol" pitchFamily="18" charset="2"/>
                  </a:rPr>
                  <a:t>如何基于</a:t>
                </a:r>
                <a14:m>
                  <m:oMath xmlns:m="http://schemas.openxmlformats.org/officeDocument/2006/math">
                    <m:r>
                      <a:rPr lang="en-US" altLang="zh-CN" sz="2400" b="1" i="1" kern="0" spc="30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zh-CN" altLang="en-US" sz="2400" b="1" i="1" kern="0" spc="30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到</m:t>
                    </m:r>
                    <m:r>
                      <a:rPr lang="en-US" altLang="zh-CN" sz="2400" b="1" i="1" kern="0" spc="30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zh-CN" altLang="en-US" sz="2400" b="1" i="1" kern="0" spc="30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和</m:t>
                    </m:r>
                    <m:r>
                      <a:rPr lang="en-US" altLang="zh-CN" sz="2400" b="1" i="1" kern="0" spc="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zh-CN" altLang="en-US" sz="2400" b="1" i="1" kern="0" spc="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到</m:t>
                    </m:r>
                    <m:r>
                      <a:rPr lang="en-US" altLang="zh-CN" sz="2400" b="1" i="1" kern="0" spc="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𝑫</m:t>
                    </m:r>
                    <m:r>
                      <a:rPr lang="zh-CN" altLang="en-US" sz="2400" b="1" i="1" kern="0" spc="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的单射构造</m:t>
                    </m:r>
                    <m:r>
                      <a:rPr lang="en-US" altLang="zh-CN" sz="2400" b="1" i="1" kern="0" spc="30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2400" b="1" i="1" kern="0" spc="3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∪</m:t>
                    </m:r>
                    <m:r>
                      <a:rPr lang="en-US" altLang="zh-CN" sz="2400" b="1" i="1" kern="0" spc="3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zh-CN" altLang="en-US" sz="2400" b="1" i="1" kern="0" spc="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到</m:t>
                    </m:r>
                    <m:r>
                      <a:rPr lang="en-US" altLang="zh-CN" sz="2400" b="1" i="1" kern="0" spc="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sz="2400" b="1" i="1" kern="0" spc="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∪</m:t>
                    </m:r>
                    <m:r>
                      <a:rPr lang="en-US" altLang="zh-CN" sz="2400" b="1" i="1" kern="0" spc="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𝑫</m:t>
                    </m:r>
                    <m:r>
                      <a:rPr lang="zh-CN" altLang="en-US" sz="2400" b="1" i="1" kern="0" spc="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的单射？</m:t>
                    </m:r>
                  </m:oMath>
                </a14:m>
                <a:endParaRPr lang="en-US" altLang="zh-CN" sz="2400" b="1" i="1" kern="0" spc="3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FE6FD8CF-0C25-4FED-ABC6-21673EBA6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31504" y="1183060"/>
                <a:ext cx="9145016" cy="648072"/>
              </a:xfrm>
              <a:prstGeom prst="rect">
                <a:avLst/>
              </a:prstGeom>
              <a:blipFill>
                <a:blip r:embed="rId4"/>
                <a:stretch>
                  <a:fillRect b="-1226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B77FB07-50D1-4324-AB04-763EE9C79A03}"/>
                  </a:ext>
                </a:extLst>
              </p:cNvPr>
              <p:cNvSpPr/>
              <p:nvPr/>
            </p:nvSpPr>
            <p:spPr>
              <a:xfrm>
                <a:off x="9300356" y="5674940"/>
                <a:ext cx="1790875" cy="83099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kern="0" dirty="0">
                          <a:solidFill>
                            <a:srgbClr val="800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为什么需要</m:t>
                      </m:r>
                    </m:oMath>
                  </m:oMathPara>
                </a14:m>
                <a:endParaRPr lang="en-US" altLang="zh-CN" b="1" i="1" kern="0" dirty="0">
                  <a:solidFill>
                    <a:srgbClr val="800080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sym typeface="Symbol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kern="0" dirty="0">
                          <a:solidFill>
                            <a:srgbClr val="800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b="1" i="1" kern="0" dirty="0">
                          <a:solidFill>
                            <a:srgbClr val="800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∩</m:t>
                      </m:r>
                      <m:r>
                        <a:rPr lang="en-US" altLang="zh-CN" b="1" i="1" kern="0" dirty="0">
                          <a:solidFill>
                            <a:srgbClr val="800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𝑫</m:t>
                      </m:r>
                      <m:r>
                        <a:rPr lang="en-US" altLang="zh-CN" b="1" i="1" kern="0" dirty="0">
                          <a:solidFill>
                            <a:srgbClr val="800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=∅</m:t>
                      </m:r>
                    </m:oMath>
                  </m:oMathPara>
                </a14:m>
                <a:endParaRPr lang="zh-CN" altLang="en-US" sz="2000" dirty="0">
                  <a:solidFill>
                    <a:srgbClr val="80008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B77FB07-50D1-4324-AB04-763EE9C79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56" y="5674940"/>
                <a:ext cx="1790875" cy="830997"/>
              </a:xfrm>
              <a:prstGeom prst="rect">
                <a:avLst/>
              </a:prstGeom>
              <a:blipFill>
                <a:blip r:embed="rId5"/>
                <a:stretch>
                  <a:fillRect l="-683" r="-683"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9552172-957F-4C1B-B2F5-D0F691C68777}"/>
                  </a:ext>
                </a:extLst>
              </p:cNvPr>
              <p:cNvSpPr/>
              <p:nvPr/>
            </p:nvSpPr>
            <p:spPr bwMode="auto">
              <a:xfrm>
                <a:off x="10344472" y="3284984"/>
                <a:ext cx="504056" cy="504056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𝑩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9552172-957F-4C1B-B2F5-D0F691C68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44472" y="3284984"/>
                <a:ext cx="504056" cy="50405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6454961-B280-46A6-975E-DBD6940B868D}"/>
                  </a:ext>
                </a:extLst>
              </p:cNvPr>
              <p:cNvSpPr/>
              <p:nvPr/>
            </p:nvSpPr>
            <p:spPr bwMode="auto">
              <a:xfrm>
                <a:off x="10344472" y="4437112"/>
                <a:ext cx="504056" cy="504056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𝑫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6454961-B280-46A6-975E-DBD6940B8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44472" y="4437112"/>
                <a:ext cx="504056" cy="50405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EEBF764-CC91-441E-92C6-7656353664DA}"/>
                  </a:ext>
                </a:extLst>
              </p:cNvPr>
              <p:cNvSpPr/>
              <p:nvPr/>
            </p:nvSpPr>
            <p:spPr bwMode="auto">
              <a:xfrm>
                <a:off x="9048328" y="3861048"/>
                <a:ext cx="504056" cy="10801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𝑪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EEBF764-CC91-441E-92C6-765635366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48328" y="3861048"/>
                <a:ext cx="504056" cy="108012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140A868-C210-4F8D-A8BC-E876A5C09B0C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V="1">
            <a:off x="9552384" y="3537012"/>
            <a:ext cx="792088" cy="180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4C48796-62A6-4EAB-8290-ADE2B05E068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 bwMode="auto">
          <a:xfrm>
            <a:off x="9552384" y="4401108"/>
            <a:ext cx="792088" cy="288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CBDFF0-03F6-44FB-889B-CBFD00F13ECC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 flipV="1">
            <a:off x="9300356" y="3861048"/>
            <a:ext cx="0" cy="288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292A108-E0AB-4258-B7F4-39E5C8F352F3}"/>
                  </a:ext>
                </a:extLst>
              </p:cNvPr>
              <p:cNvSpPr/>
              <p:nvPr/>
            </p:nvSpPr>
            <p:spPr bwMode="auto">
              <a:xfrm>
                <a:off x="9696400" y="3068960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292A108-E0AB-4258-B7F4-39E5C8F35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96400" y="3068960"/>
                <a:ext cx="504056" cy="504056"/>
              </a:xfrm>
              <a:prstGeom prst="ellipse">
                <a:avLst/>
              </a:prstGeom>
              <a:blipFill>
                <a:blip r:embed="rId9"/>
                <a:stretch>
                  <a:fillRect b="-14458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F8BB097B-2625-4394-BBF5-00DE35599A20}"/>
                  </a:ext>
                </a:extLst>
              </p:cNvPr>
              <p:cNvSpPr/>
              <p:nvPr/>
            </p:nvSpPr>
            <p:spPr bwMode="auto">
              <a:xfrm>
                <a:off x="9696400" y="4437112"/>
                <a:ext cx="504056" cy="504056"/>
              </a:xfrm>
              <a:prstGeom prst="ellipse">
                <a:avLst/>
              </a:prstGeom>
              <a:noFill/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𝒈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F8BB097B-2625-4394-BBF5-00DE35599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96400" y="4437112"/>
                <a:ext cx="504056" cy="504056"/>
              </a:xfrm>
              <a:prstGeom prst="ellipse">
                <a:avLst/>
              </a:prstGeom>
              <a:blipFill>
                <a:blip r:embed="rId10"/>
                <a:stretch>
                  <a:fillRect b="-8434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B3E0C71-9B81-4953-BC45-144903C85DB7}"/>
                  </a:ext>
                </a:extLst>
              </p:cNvPr>
              <p:cNvSpPr/>
              <p:nvPr/>
            </p:nvSpPr>
            <p:spPr bwMode="auto">
              <a:xfrm>
                <a:off x="9048328" y="3284984"/>
                <a:ext cx="504056" cy="864096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𝑨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B3E0C71-9B81-4953-BC45-144903C85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48328" y="3284984"/>
                <a:ext cx="504056" cy="8640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8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4000" b="1" dirty="0">
                    <a:solidFill>
                      <a:schemeClr val="bg1"/>
                    </a:solidFill>
                  </a:rPr>
                  <a:t>证明</a:t>
                </a:r>
                <a:r>
                  <a:rPr lang="en-US" altLang="zh-CN" sz="4000" dirty="0">
                    <a:solidFill>
                      <a:schemeClr val="bg1"/>
                    </a:solidFill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4000" dirty="0">
                        <a:solidFill>
                          <a:schemeClr val="bg1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4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∧</m:t>
                    </m:r>
                    <m:r>
                      <a:rPr lang="en-US" altLang="zh-CN" sz="4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4000" dirty="0">
                        <a:solidFill>
                          <a:schemeClr val="bg1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4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sz="4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𝑫</m:t>
                    </m:r>
                    <m:r>
                      <a:rPr lang="en-US" altLang="zh-CN" sz="4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⟹</m:t>
                    </m:r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×</m:t>
                    </m:r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4000" dirty="0">
                        <a:solidFill>
                          <a:schemeClr val="bg1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4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sz="4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×</m:t>
                    </m:r>
                    <m:r>
                      <a:rPr lang="en-US" altLang="zh-CN" sz="4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𝑫</m:t>
                    </m:r>
                  </m:oMath>
                </a14:m>
                <a:endParaRPr lang="zh-CN" altLang="en-US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387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054" b="-19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1487488" y="1484784"/>
                <a:ext cx="6176292" cy="4320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lnSpc>
                    <a:spcPct val="2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       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sz="2800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sz="2800" b="1" kern="0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sz="2800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∧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sz="2800" b="1" kern="0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𝑫</m:t>
                      </m:r>
                    </m:oMath>
                  </m:oMathPara>
                </a14:m>
                <a:endParaRPr lang="en-US" altLang="zh-CN" sz="2800" b="1" i="1" kern="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l">
                  <a:lnSpc>
                    <a:spcPct val="2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⟹∃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𝒇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⟶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m:rPr>
                        <m:nor/>
                      </m:rPr>
                      <a:rPr lang="zh-CN" altLang="en-US" sz="2800" b="1" kern="0" dirty="0">
                        <a:sym typeface="Symbol" pitchFamily="18" charset="2"/>
                      </a:rPr>
                      <m:t> 单射</m:t>
                    </m:r>
                    <m:r>
                      <a:rPr lang="zh-CN" altLang="en-US" sz="2800" b="1" i="1" kern="0" dirty="0">
                        <a:latin typeface="Cambria Math" panose="02040503050406030204" pitchFamily="18" charset="0"/>
                        <a:sym typeface="Symbol" pitchFamily="18" charset="2"/>
                      </a:rPr>
                      <m:t>，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𝒈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𝑪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⟶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𝑫</m:t>
                    </m:r>
                  </m:oMath>
                </a14:m>
                <a:r>
                  <a:rPr lang="zh-CN" altLang="en-US" sz="2800" b="1" kern="0" dirty="0">
                    <a:sym typeface="Symbol" pitchFamily="18" charset="2"/>
                  </a:rPr>
                  <a:t> 单射</a:t>
                </a:r>
                <a:endParaRPr lang="en-US" altLang="zh-CN" sz="2800" b="1" kern="0" dirty="0">
                  <a:sym typeface="Symbol" pitchFamily="18" charset="2"/>
                </a:endParaRPr>
              </a:p>
              <a:p>
                <a:pPr marL="0" indent="0" algn="ctr">
                  <a:lnSpc>
                    <a:spcPct val="2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⟹∃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𝑯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: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×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⟶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×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𝑫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 b="1" kern="0" dirty="0">
                          <a:sym typeface="Symbol" pitchFamily="18" charset="2"/>
                        </a:rPr>
                        <m:t>单射</m:t>
                      </m:r>
                    </m:oMath>
                  </m:oMathPara>
                </a14:m>
                <a:endParaRPr lang="en-US" altLang="zh-CN" sz="2800" b="1" kern="0" dirty="0">
                  <a:sym typeface="Symbol" pitchFamily="18" charset="2"/>
                </a:endParaRPr>
              </a:p>
              <a:p>
                <a:pPr marL="0" indent="0" algn="ctr">
                  <a:lnSpc>
                    <a:spcPct val="2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       </m:t>
                      </m:r>
                      <m:r>
                        <a:rPr lang="en-US" altLang="zh-CN" sz="2800" b="1" i="1" ker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𝑯</m:t>
                      </m:r>
                      <m:d>
                        <m:dPr>
                          <m:ctrlPr>
                            <a:rPr lang="en-US" altLang="zh-CN" sz="2800" b="1" i="1" kern="0">
                              <a:solidFill>
                                <a:srgbClr val="66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solidFill>
                                <a:srgbClr val="66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&lt;</m:t>
                          </m:r>
                          <m:r>
                            <a:rPr lang="en-US" altLang="zh-CN" sz="2800" b="1" i="1" kern="0">
                              <a:solidFill>
                                <a:srgbClr val="66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𝒙</m:t>
                          </m:r>
                          <m:r>
                            <a:rPr lang="en-US" altLang="zh-CN" sz="2800" b="1" i="1" kern="0">
                              <a:solidFill>
                                <a:srgbClr val="66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,</m:t>
                          </m:r>
                          <m:r>
                            <a:rPr lang="en-US" altLang="zh-CN" sz="2800" b="1" i="1" kern="0">
                              <a:solidFill>
                                <a:srgbClr val="66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𝒚</m:t>
                          </m:r>
                          <m:r>
                            <a:rPr lang="en-US" altLang="zh-CN" sz="2800" b="1" i="1" kern="0">
                              <a:solidFill>
                                <a:srgbClr val="66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&gt;</m:t>
                          </m:r>
                        </m:e>
                      </m:d>
                      <m:r>
                        <a:rPr lang="en-US" altLang="zh-CN" sz="2800" b="1" i="1" ker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=&lt;</m:t>
                      </m:r>
                      <m:r>
                        <a:rPr lang="en-US" altLang="zh-CN" sz="2800" b="1" i="1" ker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 kern="0">
                              <a:solidFill>
                                <a:srgbClr val="66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solidFill>
                                <a:srgbClr val="66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 ker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800" b="1" i="1" ker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𝒈</m:t>
                      </m:r>
                      <m:d>
                        <m:dPr>
                          <m:ctrlPr>
                            <a:rPr lang="en-US" altLang="zh-CN" sz="2800" b="1" i="1" kern="0">
                              <a:solidFill>
                                <a:srgbClr val="66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solidFill>
                                <a:srgbClr val="66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𝒚</m:t>
                          </m:r>
                        </m:e>
                      </m:d>
                      <m:r>
                        <a:rPr lang="en-US" altLang="zh-CN" sz="2800" b="1" i="1" ker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&gt;</m:t>
                      </m:r>
                    </m:oMath>
                  </m:oMathPara>
                </a14:m>
                <a:endParaRPr lang="en-US" altLang="zh-CN" sz="2800" b="1" kern="0" dirty="0">
                  <a:sym typeface="Symbol" pitchFamily="18" charset="2"/>
                </a:endParaRPr>
              </a:p>
              <a:p>
                <a:pPr marL="0" indent="0" algn="ctr">
                  <a:lnSpc>
                    <a:spcPct val="2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⟹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×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sz="2800" b="1" kern="0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×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𝑫</m:t>
                      </m:r>
                    </m:oMath>
                  </m:oMathPara>
                </a14:m>
                <a:endParaRPr lang="en-US" altLang="zh-CN" sz="2800" b="1" i="1" kern="0" dirty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7488" y="1484784"/>
                <a:ext cx="6176292" cy="43204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4">
            <a:extLst>
              <a:ext uri="{FF2B5EF4-FFF2-40B4-BE49-F238E27FC236}">
                <a16:creationId xmlns:a16="http://schemas.microsoft.com/office/drawing/2014/main" id="{379773A6-2890-4AC5-ABF1-32B2D4186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153" y="2981450"/>
            <a:ext cx="1249263" cy="95212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000" b="1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 Box 8">
                <a:extLst>
                  <a:ext uri="{FF2B5EF4-FFF2-40B4-BE49-F238E27FC236}">
                    <a16:creationId xmlns:a16="http://schemas.microsoft.com/office/drawing/2014/main" id="{D2D8DE11-BC1C-42F8-A2EC-21556459EB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75153" y="3871665"/>
                <a:ext cx="3810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>
                    <a:srgbClr val="FFFF00"/>
                  </a:buClr>
                  <a:buSzPct val="80000"/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altLang="zh-CN" sz="2000" b="1" dirty="0">
                  <a:solidFill>
                    <a:srgbClr val="002060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4" name="Text Box 8">
                <a:extLst>
                  <a:ext uri="{FF2B5EF4-FFF2-40B4-BE49-F238E27FC236}">
                    <a16:creationId xmlns:a16="http://schemas.microsoft.com/office/drawing/2014/main" id="{D2D8DE11-BC1C-42F8-A2EC-21556459E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75153" y="3871665"/>
                <a:ext cx="3810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 Box 9">
                <a:extLst>
                  <a:ext uri="{FF2B5EF4-FFF2-40B4-BE49-F238E27FC236}">
                    <a16:creationId xmlns:a16="http://schemas.microsoft.com/office/drawing/2014/main" id="{0DD3CBBD-FBF1-44A5-AF13-272EC5BDB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45486" y="3068960"/>
                <a:ext cx="3810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>
                    <a:srgbClr val="FFFF00"/>
                  </a:buClr>
                  <a:buSzPct val="80000"/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altLang="zh-CN" sz="2000" b="1" dirty="0">
                  <a:solidFill>
                    <a:srgbClr val="002060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 Box 9">
                <a:extLst>
                  <a:ext uri="{FF2B5EF4-FFF2-40B4-BE49-F238E27FC236}">
                    <a16:creationId xmlns:a16="http://schemas.microsoft.com/office/drawing/2014/main" id="{0DD3CBBD-FBF1-44A5-AF13-272EC5BDB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45486" y="3068960"/>
                <a:ext cx="38100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11">
            <a:extLst>
              <a:ext uri="{FF2B5EF4-FFF2-40B4-BE49-F238E27FC236}">
                <a16:creationId xmlns:a16="http://schemas.microsoft.com/office/drawing/2014/main" id="{9B60A8D8-31FA-4F9B-9D6E-D36ABD2D5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432" y="2513137"/>
            <a:ext cx="1981200" cy="1600200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000" b="1">
              <a:latin typeface="Tahoma" panose="020B0604030504040204" pitchFamily="34" charset="0"/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43ABD4F6-2F8E-485F-B5C3-2F208955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0631" y="2970337"/>
            <a:ext cx="1117299" cy="6096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rgbClr val="FFFF00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000" b="1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8" name="Line 13">
            <a:extLst>
              <a:ext uri="{FF2B5EF4-FFF2-40B4-BE49-F238E27FC236}">
                <a16:creationId xmlns:a16="http://schemas.microsoft.com/office/drawing/2014/main" id="{81E8E972-6BB3-4E04-9D2A-C428362F88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03432" y="3579937"/>
            <a:ext cx="457200" cy="0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9" name="Line 14">
            <a:extLst>
              <a:ext uri="{FF2B5EF4-FFF2-40B4-BE49-F238E27FC236}">
                <a16:creationId xmlns:a16="http://schemas.microsoft.com/office/drawing/2014/main" id="{298850A1-0DAC-4020-A88F-AC2B4B20B1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03432" y="2970337"/>
            <a:ext cx="457200" cy="0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30" name="Line 15">
            <a:extLst>
              <a:ext uri="{FF2B5EF4-FFF2-40B4-BE49-F238E27FC236}">
                <a16:creationId xmlns:a16="http://schemas.microsoft.com/office/drawing/2014/main" id="{20C15418-D3C6-4705-AEFB-CA08D0D5D3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60632" y="3579937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31" name="Line 16">
            <a:extLst>
              <a:ext uri="{FF2B5EF4-FFF2-40B4-BE49-F238E27FC236}">
                <a16:creationId xmlns:a16="http://schemas.microsoft.com/office/drawing/2014/main" id="{664B9258-2028-41DE-9C8B-FE44E5F77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47906" y="3579937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32" name="Line 17">
            <a:extLst>
              <a:ext uri="{FF2B5EF4-FFF2-40B4-BE49-F238E27FC236}">
                <a16:creationId xmlns:a16="http://schemas.microsoft.com/office/drawing/2014/main" id="{F7718408-115F-4815-8599-511C043ECE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03432" y="2970337"/>
            <a:ext cx="0" cy="609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33" name="Line 18">
            <a:extLst>
              <a:ext uri="{FF2B5EF4-FFF2-40B4-BE49-F238E27FC236}">
                <a16:creationId xmlns:a16="http://schemas.microsoft.com/office/drawing/2014/main" id="{F4863321-080F-43B6-BB3F-B9B92D4422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60631" y="4099775"/>
            <a:ext cx="1115187" cy="13561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20">
                <a:extLst>
                  <a:ext uri="{FF2B5EF4-FFF2-40B4-BE49-F238E27FC236}">
                    <a16:creationId xmlns:a16="http://schemas.microsoft.com/office/drawing/2014/main" id="{3E0BF7E4-85BF-486A-9BF2-BB39719BE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77934" y="4037137"/>
                <a:ext cx="3810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>
                    <a:srgbClr val="FFFF00"/>
                  </a:buClr>
                  <a:buSzPct val="80000"/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</m:oMath>
                  </m:oMathPara>
                </a14:m>
                <a:endParaRPr lang="en-US" altLang="zh-CN" sz="2000" b="1" dirty="0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4" name="Text Box 20">
                <a:extLst>
                  <a:ext uri="{FF2B5EF4-FFF2-40B4-BE49-F238E27FC236}">
                    <a16:creationId xmlns:a16="http://schemas.microsoft.com/office/drawing/2014/main" id="{3E0BF7E4-85BF-486A-9BF2-BB39719BE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77934" y="4037137"/>
                <a:ext cx="38100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21">
                <a:extLst>
                  <a:ext uri="{FF2B5EF4-FFF2-40B4-BE49-F238E27FC236}">
                    <a16:creationId xmlns:a16="http://schemas.microsoft.com/office/drawing/2014/main" id="{7DD5CE83-8AB3-408D-A6D0-DA6A8CC581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94638" y="3100898"/>
                <a:ext cx="3810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>
                    <a:srgbClr val="FFFF00"/>
                  </a:buClr>
                  <a:buSzPct val="80000"/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CC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000" b="1" i="1" smtClean="0">
                          <a:solidFill>
                            <a:srgbClr val="CC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CC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sz="2000" b="1" i="1" smtClean="0">
                          <a:solidFill>
                            <a:srgbClr val="CC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>
                  <a:solidFill>
                    <a:srgbClr val="CC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5" name="Text Box 21">
                <a:extLst>
                  <a:ext uri="{FF2B5EF4-FFF2-40B4-BE49-F238E27FC236}">
                    <a16:creationId xmlns:a16="http://schemas.microsoft.com/office/drawing/2014/main" id="{7DD5CE83-8AB3-408D-A6D0-DA6A8CC58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94638" y="3100898"/>
                <a:ext cx="381000" cy="400110"/>
              </a:xfrm>
              <a:prstGeom prst="rect">
                <a:avLst/>
              </a:prstGeom>
              <a:blipFill>
                <a:blip r:embed="rId7"/>
                <a:stretch>
                  <a:fillRect l="-1613" r="-98387" b="-18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23">
                <a:extLst>
                  <a:ext uri="{FF2B5EF4-FFF2-40B4-BE49-F238E27FC236}">
                    <a16:creationId xmlns:a16="http://schemas.microsoft.com/office/drawing/2014/main" id="{AE2CBFD7-3AAA-4D89-9AE3-AFB2F83176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33718" y="2391271"/>
                <a:ext cx="3810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>
                    <a:srgbClr val="FFFF00"/>
                  </a:buClr>
                  <a:buSzPct val="80000"/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𝑫</m:t>
                      </m:r>
                    </m:oMath>
                  </m:oMathPara>
                </a14:m>
                <a:endParaRPr lang="en-US" altLang="zh-CN" sz="2000" b="1" dirty="0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Text Box 23">
                <a:extLst>
                  <a:ext uri="{FF2B5EF4-FFF2-40B4-BE49-F238E27FC236}">
                    <a16:creationId xmlns:a16="http://schemas.microsoft.com/office/drawing/2014/main" id="{AE2CBFD7-3AAA-4D89-9AE3-AFB2F8317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33718" y="2391271"/>
                <a:ext cx="38100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2524E54-4336-474A-AF63-36668998C5A3}"/>
                  </a:ext>
                </a:extLst>
              </p:cNvPr>
              <p:cNvSpPr/>
              <p:nvPr/>
            </p:nvSpPr>
            <p:spPr bwMode="auto">
              <a:xfrm>
                <a:off x="9264352" y="436510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𝒇</m:t>
                      </m:r>
                    </m:oMath>
                  </m:oMathPara>
                </a14:m>
                <a:endParaRPr kumimoji="1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2524E54-4336-474A-AF63-36668998C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64352" y="4365104"/>
                <a:ext cx="504056" cy="504056"/>
              </a:xfrm>
              <a:prstGeom prst="ellipse">
                <a:avLst/>
              </a:prstGeom>
              <a:blipFill>
                <a:blip r:embed="rId9"/>
                <a:stretch>
                  <a:fillRect b="-3614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1CA95F08-B286-48CF-8162-06C1BA2C9463}"/>
              </a:ext>
            </a:extLst>
          </p:cNvPr>
          <p:cNvCxnSpPr>
            <a:cxnSpLocks/>
            <a:stCxn id="24" idx="2"/>
            <a:endCxn id="39" idx="4"/>
          </p:cNvCxnSpPr>
          <p:nvPr/>
        </p:nvCxnSpPr>
        <p:spPr bwMode="auto">
          <a:xfrm rot="16200000" flipH="1">
            <a:off x="9331764" y="3305664"/>
            <a:ext cx="353378" cy="2285600"/>
          </a:xfrm>
          <a:prstGeom prst="curvedConnector3">
            <a:avLst>
              <a:gd name="adj1" fmla="val 164690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7E9CD47-A139-4EC2-BB68-B833DBC4A08D}"/>
                  </a:ext>
                </a:extLst>
              </p:cNvPr>
              <p:cNvSpPr/>
              <p:nvPr/>
            </p:nvSpPr>
            <p:spPr bwMode="auto">
              <a:xfrm>
                <a:off x="10399225" y="4121097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𝒇</m:t>
                      </m:r>
                      <m:r>
                        <a:rPr kumimoji="1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(</m:t>
                      </m:r>
                      <m:r>
                        <a:rPr kumimoji="1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𝑨</m:t>
                      </m:r>
                      <m:r>
                        <a:rPr kumimoji="1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)</m:t>
                      </m:r>
                    </m:oMath>
                  </m:oMathPara>
                </a14:m>
                <a:endParaRPr kumimoji="1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7E9CD47-A139-4EC2-BB68-B833DBC4A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99225" y="4121097"/>
                <a:ext cx="504056" cy="504056"/>
              </a:xfrm>
              <a:prstGeom prst="ellipse">
                <a:avLst/>
              </a:prstGeom>
              <a:blipFill>
                <a:blip r:embed="rId10"/>
                <a:stretch>
                  <a:fillRect l="-27711" r="-24096" b="-3614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9536AAA6-A298-4051-A054-7F293421CC1D}"/>
              </a:ext>
            </a:extLst>
          </p:cNvPr>
          <p:cNvCxnSpPr>
            <a:cxnSpLocks/>
            <a:stCxn id="25" idx="0"/>
            <a:endCxn id="35" idx="0"/>
          </p:cNvCxnSpPr>
          <p:nvPr/>
        </p:nvCxnSpPr>
        <p:spPr bwMode="auto">
          <a:xfrm rot="16200000" flipH="1">
            <a:off x="8394593" y="2210353"/>
            <a:ext cx="31938" cy="1749152"/>
          </a:xfrm>
          <a:prstGeom prst="curvedConnector3">
            <a:avLst>
              <a:gd name="adj1" fmla="val -715762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666FFD5C-8E64-47AD-996A-B9C741E2D4C7}"/>
                  </a:ext>
                </a:extLst>
              </p:cNvPr>
              <p:cNvSpPr/>
              <p:nvPr/>
            </p:nvSpPr>
            <p:spPr bwMode="auto">
              <a:xfrm>
                <a:off x="8086526" y="234403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𝒈</m:t>
                      </m:r>
                    </m:oMath>
                  </m:oMathPara>
                </a14:m>
                <a:endParaRPr kumimoji="1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666FFD5C-8E64-47AD-996A-B9C741E2D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6526" y="2344039"/>
                <a:ext cx="504056" cy="50405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D63D02A-071E-4AF1-B635-4F72478E3BF4}"/>
                  </a:ext>
                </a:extLst>
              </p:cNvPr>
              <p:cNvSpPr txBox="1"/>
              <p:nvPr/>
            </p:nvSpPr>
            <p:spPr>
              <a:xfrm>
                <a:off x="7860960" y="3300953"/>
                <a:ext cx="116167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kern="0" smtClea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&lt;</m:t>
                      </m:r>
                      <m:r>
                        <a:rPr lang="en-US" altLang="zh-CN" sz="1600" b="1" i="1" kern="0" smtClea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𝒙</m:t>
                      </m:r>
                      <m:r>
                        <a:rPr lang="en-US" altLang="zh-CN" sz="1600" b="1" i="1" kern="0" smtClea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1600" b="1" i="1" kern="0" smtClea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𝒚</m:t>
                      </m:r>
                      <m:r>
                        <a:rPr lang="en-US" altLang="zh-CN" sz="1600" b="1" i="1" kern="0" smtClea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&gt;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D63D02A-071E-4AF1-B635-4F72478E3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960" y="3300953"/>
                <a:ext cx="1161670" cy="338554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>
            <a:extLst>
              <a:ext uri="{FF2B5EF4-FFF2-40B4-BE49-F238E27FC236}">
                <a16:creationId xmlns:a16="http://schemas.microsoft.com/office/drawing/2014/main" id="{720E7524-ED95-4CCA-B3C6-CC1A5EA4FD21}"/>
              </a:ext>
            </a:extLst>
          </p:cNvPr>
          <p:cNvSpPr/>
          <p:nvPr/>
        </p:nvSpPr>
        <p:spPr bwMode="auto">
          <a:xfrm>
            <a:off x="8338553" y="3275137"/>
            <a:ext cx="108000" cy="1080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12DF08-7944-4752-A0FF-15F2618C258F}"/>
                  </a:ext>
                </a:extLst>
              </p:cNvPr>
              <p:cNvSpPr txBox="1"/>
              <p:nvPr/>
            </p:nvSpPr>
            <p:spPr>
              <a:xfrm>
                <a:off x="10102750" y="3296017"/>
                <a:ext cx="13776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kern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&lt;</m:t>
                      </m:r>
                      <m:r>
                        <a:rPr lang="en-US" altLang="zh-CN" sz="1400" b="1" i="1" kern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𝒇</m:t>
                      </m:r>
                      <m:r>
                        <a:rPr lang="en-US" altLang="zh-CN" sz="1400" b="1" i="1" kern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(</m:t>
                      </m:r>
                      <m:r>
                        <a:rPr lang="en-US" altLang="zh-CN" sz="1400" b="1" i="1" kern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𝒙</m:t>
                      </m:r>
                      <m:r>
                        <a:rPr lang="en-US" altLang="zh-CN" sz="1400" b="1" i="1" kern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),</m:t>
                      </m:r>
                      <m:r>
                        <a:rPr lang="en-US" altLang="zh-CN" sz="1400" b="1" i="1" kern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𝒈</m:t>
                      </m:r>
                      <m:r>
                        <a:rPr lang="en-US" altLang="zh-CN" sz="1400" b="1" i="1" kern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(</m:t>
                      </m:r>
                      <m:r>
                        <a:rPr lang="en-US" altLang="zh-CN" sz="1400" b="1" i="1" kern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𝒚</m:t>
                      </m:r>
                      <m:r>
                        <a:rPr lang="en-US" altLang="zh-CN" sz="1400" b="1" i="1" kern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)&gt;</m:t>
                      </m:r>
                    </m:oMath>
                  </m:oMathPara>
                </a14:m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12DF08-7944-4752-A0FF-15F2618C2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750" y="3296017"/>
                <a:ext cx="1377693" cy="307777"/>
              </a:xfrm>
              <a:prstGeom prst="rect">
                <a:avLst/>
              </a:prstGeom>
              <a:blipFill>
                <a:blip r:embed="rId1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 44">
            <a:extLst>
              <a:ext uri="{FF2B5EF4-FFF2-40B4-BE49-F238E27FC236}">
                <a16:creationId xmlns:a16="http://schemas.microsoft.com/office/drawing/2014/main" id="{2B6063DF-8026-4B03-A068-B5A22E81A2C5}"/>
              </a:ext>
            </a:extLst>
          </p:cNvPr>
          <p:cNvSpPr/>
          <p:nvPr/>
        </p:nvSpPr>
        <p:spPr bwMode="auto">
          <a:xfrm>
            <a:off x="10750822" y="3176984"/>
            <a:ext cx="108000" cy="1080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67CFD9FF-62A8-4CDF-9A99-FD739301EC46}"/>
              </a:ext>
            </a:extLst>
          </p:cNvPr>
          <p:cNvCxnSpPr>
            <a:cxnSpLocks/>
            <a:stCxn id="42" idx="2"/>
            <a:endCxn id="44" idx="2"/>
          </p:cNvCxnSpPr>
          <p:nvPr/>
        </p:nvCxnSpPr>
        <p:spPr bwMode="auto">
          <a:xfrm rot="5400000" flipH="1" flipV="1">
            <a:off x="9598839" y="2446750"/>
            <a:ext cx="35713" cy="2349802"/>
          </a:xfrm>
          <a:prstGeom prst="curvedConnector3">
            <a:avLst>
              <a:gd name="adj1" fmla="val -640103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3891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626"/>
            <a:ext cx="12192000" cy="910346"/>
          </a:xfrm>
        </p:spPr>
        <p:txBody>
          <a:bodyPr/>
          <a:lstStyle/>
          <a:p>
            <a:r>
              <a:rPr lang="zh-CN" altLang="en-US" b="1" dirty="0"/>
              <a:t>定理5.10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03514" y="2619016"/>
                <a:ext cx="6624734" cy="2610184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:r>
                  <a:rPr lang="zh-CN" altLang="en-US" sz="2800" b="1" dirty="0">
                    <a:sym typeface="Symbol" panose="05050102010706020507" pitchFamily="18" charset="2"/>
                  </a:rPr>
                  <a:t>证明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⟶</m:t>
                        </m:r>
                      </m:e>
                    </m:d>
                  </m:oMath>
                </a14:m>
                <a:r>
                  <a:rPr lang="zh-CN" altLang="en-US" sz="2800" b="1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，</a:t>
                </a:r>
                <a:r>
                  <a:rPr lang="en-US" altLang="zh-CN" sz="2800" b="1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⟵</m:t>
                        </m:r>
                      </m:e>
                    </m:d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的证明类似</m:t>
                    </m:r>
                  </m:oMath>
                </a14:m>
                <a:endParaRPr lang="zh-CN" altLang="en-US" sz="2800" b="1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=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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: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⟶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双射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=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𝑫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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𝒈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: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⟶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𝑫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双射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≼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800" b="1" i="1">
                          <a:solidFill>
                            <a:srgbClr val="800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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𝒉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: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⟶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单射</m:t>
                      </m:r>
                    </m:oMath>
                  </m:oMathPara>
                </a14:m>
                <a:endParaRPr lang="zh-CN" altLang="en-US" sz="2800" b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741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03514" y="2619016"/>
                <a:ext cx="6624734" cy="26101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1919536" y="1124744"/>
                <a:ext cx="8424936" cy="144016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solidFill>
                            <a:srgbClr val="800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𝑫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zh-CN" altLang="en-US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𝝀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sz="2800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≼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⟷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sz="2800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≼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𝑫</m:t>
                      </m:r>
                      <m:r>
                        <a:rPr lang="en-US" altLang="zh-CN" sz="2800" b="1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9536" y="1124744"/>
                <a:ext cx="8424936" cy="1440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4C89BF41-344E-4FEA-8E39-6919053BF3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05743" y="5296727"/>
                <a:ext cx="9144001" cy="1305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于是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 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𝒋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= </m:t>
                      </m:r>
                      <m:d>
                        <m:dPr>
                          <m:ctrlP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◦</m:t>
                          </m:r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𝒉</m:t>
                          </m:r>
                        </m:e>
                      </m:d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◦</m:t>
                      </m:r>
                      <m:sSup>
                        <m:sSupPr>
                          <m:ctrlP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: 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zh-CN" altLang="en-US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⟶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𝑫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单射</m:t>
                      </m:r>
                      <m:r>
                        <a:rPr lang="en-US" altLang="zh-CN" sz="2800" b="1" i="1" kern="0">
                          <a:solidFill>
                            <a:srgbClr val="800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≼ 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𝑫</m:t>
                      </m:r>
                    </m:oMath>
                  </m:oMathPara>
                </a14:m>
                <a:endParaRPr lang="en-US" altLang="zh-CN" sz="2800" b="1" i="1" kern="0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定理</m:t>
                      </m:r>
                      <m:r>
                        <a:rPr lang="en-US" altLang="zh-CN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𝟑</m:t>
                      </m:r>
                      <m:r>
                        <a:rPr lang="en-US" altLang="zh-CN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.</m:t>
                      </m:r>
                      <m:r>
                        <a:rPr lang="en-US" altLang="zh-CN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𝟒</m:t>
                      </m:r>
                      <m:r>
                        <a:rPr lang="en-US" altLang="zh-CN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  </m:t>
                      </m:r>
                      <m:r>
                        <a:rPr lang="en-US" altLang="zh-CN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𝒇</m:t>
                      </m:r>
                      <m:r>
                        <a:rPr lang="en-US" altLang="zh-CN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𝒈</m:t>
                      </m:r>
                      <m:r>
                        <a:rPr lang="zh-CN" altLang="en-US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单射，</m:t>
                      </m:r>
                      <m:r>
                        <a:rPr lang="en-US" altLang="zh-CN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𝒇</m:t>
                      </m:r>
                      <m:r>
                        <a:rPr lang="zh-CN" altLang="en-US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与</m:t>
                      </m:r>
                      <m:r>
                        <a:rPr lang="en-US" altLang="zh-CN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𝒈</m:t>
                      </m:r>
                      <m:r>
                        <a:rPr lang="zh-CN" altLang="en-US" sz="24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的合成也是单射</m:t>
                      </m:r>
                    </m:oMath>
                  </m:oMathPara>
                </a14:m>
                <a:endParaRPr lang="zh-CN" altLang="en-US" sz="2400" b="1" kern="0" dirty="0">
                  <a:solidFill>
                    <a:srgbClr val="0070C0"/>
                  </a:solidFill>
                  <a:sym typeface="Symbol" pitchFamily="18" charset="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:endParaRPr lang="en-US" altLang="zh-CN" sz="2800" b="1" i="1" kern="0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4C89BF41-344E-4FEA-8E39-6919053BF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5743" y="5296727"/>
                <a:ext cx="9144001" cy="1305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>
            <a:extLst>
              <a:ext uri="{FF2B5EF4-FFF2-40B4-BE49-F238E27FC236}">
                <a16:creationId xmlns:a16="http://schemas.microsoft.com/office/drawing/2014/main" id="{A6475730-0B00-48D8-9EBA-D3B3F899D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888" y="6093297"/>
            <a:ext cx="1979712" cy="771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rgbClr val="6600CC"/>
                </a:solidFill>
                <a:latin typeface="+mn-lt"/>
                <a:ea typeface="华文新魏" pitchFamily="2" charset="-122"/>
              </a:defRPr>
            </a:lvl2pPr>
            <a:lvl3pPr marL="1143000" indent="-228600" algn="just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rgbClr val="800080"/>
                </a:solidFill>
                <a:latin typeface="+mn-lt"/>
                <a:ea typeface="华文新魏" pitchFamily="2" charset="-122"/>
              </a:defRPr>
            </a:lvl3pPr>
            <a:lvl4pPr marL="1600200" indent="-228600" algn="just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华文新魏" pitchFamily="2" charset="-122"/>
              </a:defRPr>
            </a:lvl4pPr>
            <a:lvl5pPr marL="20574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华文新魏" pitchFamily="2" charset="-122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华文新魏" pitchFamily="2" charset="-122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华文新魏" pitchFamily="2" charset="-122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华文新魏" pitchFamily="2" charset="-122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华文新魏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ts val="1200"/>
              </a:spcBef>
              <a:buNone/>
            </a:pPr>
            <a:endParaRPr lang="zh-CN" altLang="en-US" sz="2800" b="1" kern="0" dirty="0">
              <a:sym typeface="Symbol" panose="05050102010706020507" pitchFamily="18" charset="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C19C71A-2D33-43E3-9B82-C174079B1EC8}"/>
              </a:ext>
            </a:extLst>
          </p:cNvPr>
          <p:cNvGrpSpPr/>
          <p:nvPr/>
        </p:nvGrpSpPr>
        <p:grpSpPr>
          <a:xfrm>
            <a:off x="8760296" y="2996952"/>
            <a:ext cx="2160240" cy="1944216"/>
            <a:chOff x="8256240" y="2708920"/>
            <a:chExt cx="2160240" cy="1944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椭圆 1">
                  <a:extLst>
                    <a:ext uri="{FF2B5EF4-FFF2-40B4-BE49-F238E27FC236}">
                      <a16:creationId xmlns:a16="http://schemas.microsoft.com/office/drawing/2014/main" id="{EC67525F-4FAF-4A11-AA5A-18AF16323BDB}"/>
                    </a:ext>
                  </a:extLst>
                </p:cNvPr>
                <p:cNvSpPr/>
                <p:nvPr/>
              </p:nvSpPr>
              <p:spPr bwMode="auto">
                <a:xfrm>
                  <a:off x="8400256" y="2996952"/>
                  <a:ext cx="504056" cy="504056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𝑨</m:t>
                        </m:r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2" name="椭圆 1">
                  <a:extLst>
                    <a:ext uri="{FF2B5EF4-FFF2-40B4-BE49-F238E27FC236}">
                      <a16:creationId xmlns:a16="http://schemas.microsoft.com/office/drawing/2014/main" id="{EC67525F-4FAF-4A11-AA5A-18AF16323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00256" y="2996952"/>
                  <a:ext cx="504056" cy="50405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81A1104C-913F-43A5-A48F-B218FDDCFD63}"/>
                    </a:ext>
                  </a:extLst>
                </p:cNvPr>
                <p:cNvSpPr/>
                <p:nvPr/>
              </p:nvSpPr>
              <p:spPr bwMode="auto">
                <a:xfrm>
                  <a:off x="9696400" y="2996952"/>
                  <a:ext cx="504056" cy="504056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𝑩</m:t>
                        </m:r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81A1104C-913F-43A5-A48F-B218FDDCFD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96400" y="2996952"/>
                  <a:ext cx="504056" cy="50405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6C5B4A2F-8260-419B-8637-AA451193CF53}"/>
                    </a:ext>
                  </a:extLst>
                </p:cNvPr>
                <p:cNvSpPr/>
                <p:nvPr/>
              </p:nvSpPr>
              <p:spPr bwMode="auto">
                <a:xfrm>
                  <a:off x="9696400" y="4149080"/>
                  <a:ext cx="504056" cy="504056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𝑫</m:t>
                        </m:r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6C5B4A2F-8260-419B-8637-AA451193CF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96400" y="4149080"/>
                  <a:ext cx="504056" cy="50405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2CF081B8-3852-4A8F-BB3F-DC5B25F18E28}"/>
                    </a:ext>
                  </a:extLst>
                </p:cNvPr>
                <p:cNvSpPr/>
                <p:nvPr/>
              </p:nvSpPr>
              <p:spPr bwMode="auto">
                <a:xfrm>
                  <a:off x="8400256" y="4149080"/>
                  <a:ext cx="504056" cy="504056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𝑪</m:t>
                        </m:r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2CF081B8-3852-4A8F-BB3F-DC5B25F18E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00256" y="4149080"/>
                  <a:ext cx="504056" cy="50405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91BD5567-901D-4A59-924E-438CD143518E}"/>
                </a:ext>
              </a:extLst>
            </p:cNvPr>
            <p:cNvCxnSpPr>
              <a:stCxn id="2" idx="6"/>
              <a:endCxn id="9" idx="2"/>
            </p:cNvCxnSpPr>
            <p:nvPr/>
          </p:nvCxnSpPr>
          <p:spPr bwMode="auto">
            <a:xfrm>
              <a:off x="8904312" y="3248980"/>
              <a:ext cx="79208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800080"/>
              </a:solidFill>
              <a:prstDash val="dash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EFAEEE9-C8BE-4EA8-A49A-07F0AEECF38A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 bwMode="auto">
            <a:xfrm>
              <a:off x="8904312" y="4401108"/>
              <a:ext cx="79208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800080"/>
              </a:solidFill>
              <a:prstDash val="dash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9E34C44-2477-4F00-927C-02DD59F2BBAF}"/>
                </a:ext>
              </a:extLst>
            </p:cNvPr>
            <p:cNvCxnSpPr>
              <a:cxnSpLocks/>
              <a:stCxn id="2" idx="4"/>
              <a:endCxn id="11" idx="0"/>
            </p:cNvCxnSpPr>
            <p:nvPr/>
          </p:nvCxnSpPr>
          <p:spPr bwMode="auto">
            <a:xfrm>
              <a:off x="8652284" y="3501008"/>
              <a:ext cx="0" cy="64807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800080"/>
              </a:solidFill>
              <a:prstDash val="dash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2D706DB-AF46-4E1F-BF3D-F63457964802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 bwMode="auto">
            <a:xfrm>
              <a:off x="9948428" y="3501008"/>
              <a:ext cx="0" cy="64807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800080"/>
              </a:solidFill>
              <a:prstDash val="dash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55266E5C-BDCB-4F25-BC2E-8CCEDB3191BD}"/>
                    </a:ext>
                  </a:extLst>
                </p:cNvPr>
                <p:cNvSpPr/>
                <p:nvPr/>
              </p:nvSpPr>
              <p:spPr bwMode="auto">
                <a:xfrm>
                  <a:off x="9048328" y="2708920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𝒇</m:t>
                        </m:r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55266E5C-BDCB-4F25-BC2E-8CCEDB3191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48328" y="2708920"/>
                  <a:ext cx="504056" cy="504056"/>
                </a:xfrm>
                <a:prstGeom prst="ellipse">
                  <a:avLst/>
                </a:prstGeom>
                <a:blipFill>
                  <a:blip r:embed="rId10"/>
                  <a:stretch>
                    <a:fillRect b="-14634"/>
                  </a:stretch>
                </a:blip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6BD5F387-36F3-48B4-B0D6-A1240E0DF703}"/>
                    </a:ext>
                  </a:extLst>
                </p:cNvPr>
                <p:cNvSpPr/>
                <p:nvPr/>
              </p:nvSpPr>
              <p:spPr bwMode="auto">
                <a:xfrm>
                  <a:off x="9048328" y="3861048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𝒈</m:t>
                        </m:r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6BD5F387-36F3-48B4-B0D6-A1240E0DF7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48328" y="3861048"/>
                  <a:ext cx="504056" cy="504056"/>
                </a:xfrm>
                <a:prstGeom prst="ellipse">
                  <a:avLst/>
                </a:prstGeom>
                <a:blipFill>
                  <a:blip r:embed="rId11"/>
                  <a:stretch>
                    <a:fillRect b="-8537"/>
                  </a:stretch>
                </a:blip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7D788DB4-306A-4CB1-A6A8-899CBAC9A073}"/>
                    </a:ext>
                  </a:extLst>
                </p:cNvPr>
                <p:cNvSpPr/>
                <p:nvPr/>
              </p:nvSpPr>
              <p:spPr bwMode="auto">
                <a:xfrm>
                  <a:off x="8256240" y="3573016"/>
                  <a:ext cx="504056" cy="504056"/>
                </a:xfrm>
                <a:prstGeom prst="ellipse">
                  <a:avLst/>
                </a:prstGeom>
                <a:noFill/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𝒉</m:t>
                        </m:r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7D788DB4-306A-4CB1-A6A8-899CBAC9A0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56240" y="3573016"/>
                  <a:ext cx="504056" cy="50405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21AD34D-1AC2-44FA-BB95-2602D5B59172}"/>
                    </a:ext>
                  </a:extLst>
                </p:cNvPr>
                <p:cNvSpPr/>
                <p:nvPr/>
              </p:nvSpPr>
              <p:spPr bwMode="auto">
                <a:xfrm>
                  <a:off x="9912424" y="3573016"/>
                  <a:ext cx="504056" cy="504056"/>
                </a:xfrm>
                <a:prstGeom prst="ellipse">
                  <a:avLst/>
                </a:prstGeom>
                <a:noFill/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𝒋</m:t>
                        </m:r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21AD34D-1AC2-44FA-BB95-2602D5B591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12424" y="3573016"/>
                  <a:ext cx="504056" cy="504056"/>
                </a:xfrm>
                <a:prstGeom prst="ellipse">
                  <a:avLst/>
                </a:prstGeom>
                <a:blipFill>
                  <a:blip r:embed="rId13"/>
                  <a:stretch>
                    <a:fillRect b="-14458"/>
                  </a:stretch>
                </a:blip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2958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基数的比较 定义</a:t>
            </a:r>
            <a:r>
              <a:rPr lang="en-US" altLang="zh-CN" b="1" dirty="0"/>
              <a:t>5.4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9656" y="1340768"/>
                <a:ext cx="6048672" cy="3672409"/>
              </a:xfrm>
            </p:spPr>
            <p:txBody>
              <a:bodyPr/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设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,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≤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𝝀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⟺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≼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&lt;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⟺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≺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84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9656" y="1340768"/>
                <a:ext cx="6048672" cy="36724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12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例5.2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6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808957" y="1070632"/>
                <a:ext cx="8574087" cy="630177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zh-CN" altLang="en-US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≤</m:t>
                      </m:r>
                      <m:r>
                        <a:rPr lang="zh-CN" altLang="en-US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𝝀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zh-CN" altLang="en-US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∃</m:t>
                      </m:r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⊆</m:t>
                      </m:r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, </m:t>
                      </m:r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=</m:t>
                      </m:r>
                      <m:r>
                        <a:rPr lang="zh-CN" altLang="en-US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zh-CN" altLang="en-US" b="1" i="1" smtClea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=</m:t>
                      </m:r>
                      <m:r>
                        <a:rPr lang="zh-CN" altLang="en-US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𝝀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946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08957" y="1070632"/>
                <a:ext cx="8574087" cy="6301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1047230" y="1862721"/>
                <a:ext cx="7785074" cy="4536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800" b="1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𝜿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≤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𝝀</m:t>
                    </m:r>
                  </m:oMath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800" b="1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⟹∃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集合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𝑲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𝑳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    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使得</m:t>
                    </m:r>
                  </m:oMath>
                </a14:m>
                <a:endParaRPr lang="en-US" altLang="zh-CN" sz="2800" b="1" kern="0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800" b="1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𝒄𝒂𝒓𝒅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𝑲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=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𝜿</m:t>
                    </m:r>
                    <m:r>
                      <a:rPr lang="zh-CN" altLang="en-US" sz="28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𝒄𝒂𝒓𝒅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𝑳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𝝀</m:t>
                    </m:r>
                    <m:r>
                      <a:rPr lang="zh-CN" altLang="en-US" sz="2800" b="1" i="1">
                        <a:solidFill>
                          <a:srgbClr val="6600CC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𝑲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≼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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𝑳</m:t>
                    </m:r>
                  </m:oMath>
                </a14:m>
                <a:endParaRPr lang="zh-CN" altLang="en-US" sz="2800" b="1" dirty="0">
                  <a:solidFill>
                    <a:srgbClr val="1F4081"/>
                  </a:solidFill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800" b="1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⟹∃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𝑲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⟶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𝑳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单射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800" b="1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⟹∃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𝑲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⟶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𝒓𝒂𝒏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双射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800" b="1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⟹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𝑲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≈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𝒓𝒂𝒏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⊆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𝑳</m:t>
                    </m:r>
                  </m:oMath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800" b="1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⟹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取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𝒓𝒂𝒏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𝑳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即可</m:t>
                    </m:r>
                  </m:oMath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7230" y="1862721"/>
                <a:ext cx="7785074" cy="4536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5512D9F-7FC5-4410-8530-FBC9C36EB739}"/>
                  </a:ext>
                </a:extLst>
              </p:cNvPr>
              <p:cNvSpPr/>
              <p:nvPr/>
            </p:nvSpPr>
            <p:spPr bwMode="auto">
              <a:xfrm>
                <a:off x="9624392" y="4276573"/>
                <a:ext cx="1974482" cy="10801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              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𝑳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5512D9F-7FC5-4410-8530-FBC9C36EB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4392" y="4276573"/>
                <a:ext cx="1974482" cy="108012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F25449-B4BC-4529-968B-722793154073}"/>
              </a:ext>
            </a:extLst>
          </p:cNvPr>
          <p:cNvCxnSpPr>
            <a:cxnSpLocks/>
            <a:stCxn id="14" idx="4"/>
            <a:endCxn id="8" idx="0"/>
          </p:cNvCxnSpPr>
          <p:nvPr/>
        </p:nvCxnSpPr>
        <p:spPr bwMode="auto">
          <a:xfrm flipH="1">
            <a:off x="10611633" y="3433868"/>
            <a:ext cx="13340" cy="8427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54F4483-EDAB-4F04-AD91-81B7B528B27C}"/>
                  </a:ext>
                </a:extLst>
              </p:cNvPr>
              <p:cNvSpPr/>
              <p:nvPr/>
            </p:nvSpPr>
            <p:spPr bwMode="auto">
              <a:xfrm>
                <a:off x="10632504" y="3505876"/>
                <a:ext cx="504056" cy="504056"/>
              </a:xfrm>
              <a:prstGeom prst="ellipse">
                <a:avLst/>
              </a:prstGeom>
              <a:noFill/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54F4483-EDAB-4F04-AD91-81B7B528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504" y="3505876"/>
                <a:ext cx="504056" cy="504056"/>
              </a:xfrm>
              <a:prstGeom prst="ellipse">
                <a:avLst/>
              </a:prstGeom>
              <a:blipFill>
                <a:blip r:embed="rId5"/>
                <a:stretch>
                  <a:fillRect b="-14458"/>
                </a:stretch>
              </a:blipFill>
              <a:ln w="9525" cap="flat" cmpd="sng" algn="ctr">
                <a:noFill/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6731D3-7485-439E-A777-8D188135C091}"/>
                  </a:ext>
                </a:extLst>
              </p:cNvPr>
              <p:cNvSpPr/>
              <p:nvPr/>
            </p:nvSpPr>
            <p:spPr bwMode="auto">
              <a:xfrm>
                <a:off x="9897362" y="2132856"/>
                <a:ext cx="1455222" cy="1301012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𝑲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26731D3-7485-439E-A777-8D188135C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97362" y="2132856"/>
                <a:ext cx="1455222" cy="130101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A106F1F0-B1EF-49D3-81CC-796DA7193F97}"/>
                  </a:ext>
                </a:extLst>
              </p:cNvPr>
              <p:cNvSpPr/>
              <p:nvPr/>
            </p:nvSpPr>
            <p:spPr bwMode="auto">
              <a:xfrm>
                <a:off x="9809515" y="4585996"/>
                <a:ext cx="1045769" cy="504056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𝒓𝒂𝒏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 </m:t>
                      </m:r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A106F1F0-B1EF-49D3-81CC-796DA7193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09515" y="4585996"/>
                <a:ext cx="1045769" cy="504056"/>
              </a:xfrm>
              <a:prstGeom prst="ellipse">
                <a:avLst/>
              </a:prstGeom>
              <a:blipFill>
                <a:blip r:embed="rId7"/>
                <a:stretch>
                  <a:fillRect b="-12941"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CD2F7240-24D6-4BF2-992F-A7B88E6C05A6}"/>
                  </a:ext>
                </a:extLst>
              </p:cNvPr>
              <p:cNvSpPr/>
              <p:nvPr/>
            </p:nvSpPr>
            <p:spPr bwMode="auto">
              <a:xfrm>
                <a:off x="9552384" y="5661248"/>
                <a:ext cx="576064" cy="504056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𝑨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CD2F7240-24D6-4BF2-992F-A7B88E6C0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2384" y="5661248"/>
                <a:ext cx="576064" cy="50405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1BE1303-63F0-4648-B0F3-50BDCF484A94}"/>
                  </a:ext>
                </a:extLst>
              </p:cNvPr>
              <p:cNvSpPr/>
              <p:nvPr/>
            </p:nvSpPr>
            <p:spPr bwMode="auto">
              <a:xfrm>
                <a:off x="11352584" y="5733256"/>
                <a:ext cx="576064" cy="504056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𝑩</m:t>
                      </m:r>
                    </m:oMath>
                  </m:oMathPara>
                </a14:m>
                <a:endPara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1BE1303-63F0-4648-B0F3-50BDCF484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52584" y="5733256"/>
                <a:ext cx="576064" cy="50405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A279BF7-CE3E-42DA-977D-4A001844CD3E}"/>
              </a:ext>
            </a:extLst>
          </p:cNvPr>
          <p:cNvCxnSpPr>
            <a:cxnSpLocks/>
            <a:stCxn id="27" idx="0"/>
            <a:endCxn id="23" idx="4"/>
          </p:cNvCxnSpPr>
          <p:nvPr/>
        </p:nvCxnSpPr>
        <p:spPr bwMode="auto">
          <a:xfrm flipV="1">
            <a:off x="9840416" y="5090052"/>
            <a:ext cx="491984" cy="5711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D7A51B3-74D6-48B3-82E6-E430687215EE}"/>
              </a:ext>
            </a:extLst>
          </p:cNvPr>
          <p:cNvCxnSpPr>
            <a:cxnSpLocks/>
            <a:stCxn id="28" idx="0"/>
            <a:endCxn id="8" idx="5"/>
          </p:cNvCxnSpPr>
          <p:nvPr/>
        </p:nvCxnSpPr>
        <p:spPr bwMode="auto">
          <a:xfrm flipH="1" flipV="1">
            <a:off x="11309718" y="5198513"/>
            <a:ext cx="330898" cy="5347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0008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1406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73862" y="76778"/>
            <a:ext cx="4397359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5400" b="1" spc="50" dirty="0">
                <a:ln w="11430"/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本节内容提要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1F47B53-A318-4A60-9607-2D08A00F85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5640" y="1844824"/>
                <a:ext cx="6624736" cy="3528392"/>
              </a:xfrm>
              <a:ln>
                <a:solidFill>
                  <a:srgbClr val="00B05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vert="horz" wrap="square" lIns="360000" tIns="180000" rIns="360000" bIns="180000" numCol="1" anchor="t" anchorCtr="0" compatLnSpc="1">
                <a:prstTxWarp prst="textNoShape">
                  <a:avLst/>
                </a:prstTxWarp>
              </a:bodyPr>
              <a:lstStyle/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rgbClr val="FF0000"/>
                    </a:solidFill>
                  </a:rPr>
                  <a:t>基数的定义</a:t>
                </a: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chemeClr val="tx2"/>
                    </a:solidFill>
                  </a:rPr>
                  <a:t>基数的比较</a:t>
                </a:r>
                <a:endParaRPr lang="en-US" altLang="zh-CN" sz="3600" dirty="0">
                  <a:solidFill>
                    <a:schemeClr val="tx2"/>
                  </a:solidFill>
                </a:endParaRP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𝑺𝒄𝒉𝒓</m:t>
                    </m:r>
                    <m:r>
                      <a:rPr lang="en-US" altLang="zh-CN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ö</m:t>
                    </m:r>
                    <m:r>
                      <a:rPr lang="en-US" altLang="zh-CN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𝒅𝒆𝒓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𝑩𝒆𝒓𝒏𝒔𝒕𝒆𝒊𝒏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chemeClr val="tx2"/>
                        </a:solidFill>
                      </a:rPr>
                      <m:t>定理</m:t>
                    </m:r>
                  </m:oMath>
                </a14:m>
                <a:endParaRPr lang="zh-CN" altLang="en-US" dirty="0">
                  <a:solidFill>
                    <a:schemeClr val="tx2"/>
                  </a:solidFill>
                </a:endParaRP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chemeClr val="tx2"/>
                    </a:solidFill>
                  </a:rPr>
                  <a:t>基数的运算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1F47B53-A318-4A60-9607-2D08A00F8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5640" y="1844824"/>
                <a:ext cx="6624736" cy="3528392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26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例5.3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865314" y="1196751"/>
                <a:ext cx="7543055" cy="648073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1F408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1F408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≤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                          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1F408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1F408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𝟐</m:t>
                          </m:r>
                        </m:e>
                      </m:d>
                      <m:r>
                        <a:rPr lang="en-US" altLang="zh-CN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&lt;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ℵ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rgbClr val="1F4081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04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65314" y="1196751"/>
                <a:ext cx="7543055" cy="64807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1865314" y="2204864"/>
                <a:ext cx="3582615" cy="41044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1" i="1">
                              <a:solidFill>
                                <a:srgbClr val="1F408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1F408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设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  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zh-CN" altLang="en-US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 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b="1" dirty="0">
                    <a:solidFill>
                      <a:srgbClr val="1F4081"/>
                    </a:solidFill>
                    <a:ea typeface="Cambria Math" panose="02040503050406030204" pitchFamily="18" charset="0"/>
                    <a:sym typeface="Symbol" panose="05050102010706020507" pitchFamily="18" charset="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∅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∅⟶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单射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 ∅</m:t>
                      </m:r>
                      <m:r>
                        <a:rPr lang="zh-CN" alt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≼</m:t>
                      </m:r>
                      <m:r>
                        <a:rPr lang="zh-CN" altLang="en-US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 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∅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b="1" dirty="0">
                    <a:solidFill>
                      <a:srgbClr val="1F4081"/>
                    </a:solidFill>
                    <a:ea typeface="Cambria Math" panose="02040503050406030204" pitchFamily="18" charset="0"/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≤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𝒄𝒂𝒓𝒅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zh-CN" altLang="en-US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𝜿</m:t>
                    </m:r>
                  </m:oMath>
                </a14:m>
                <a:endParaRPr lang="en-US" altLang="zh-CN" sz="2800" b="1" dirty="0">
                  <a:solidFill>
                    <a:srgbClr val="1F4081"/>
                  </a:solidFill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5314" y="2204864"/>
                <a:ext cx="3582615" cy="4104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6545834" y="2204864"/>
                <a:ext cx="3582615" cy="41044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1" i="1">
                              <a:solidFill>
                                <a:srgbClr val="1F408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1F408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𝟐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     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⊂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𝑵</m:t>
                      </m:r>
                      <m:r>
                        <a:rPr lang="en-US" altLang="zh-CN" sz="2800" b="1" i="1">
                          <a:solidFill>
                            <a:srgbClr val="800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≉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𝑵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zh-CN" alt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≺</m:t>
                      </m:r>
                      <m:r>
                        <a:rPr lang="zh-CN" altLang="en-US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𝑵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𝒏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b="1" dirty="0">
                    <a:solidFill>
                      <a:srgbClr val="1F4081"/>
                    </a:solidFill>
                    <a:ea typeface="Cambria Math" panose="02040503050406030204" pitchFamily="18" charset="0"/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&lt;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𝒄𝒂𝒓𝒅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𝑵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ℵ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sz="2800" b="1" dirty="0">
                  <a:solidFill>
                    <a:srgbClr val="1F4081"/>
                  </a:solidFill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45834" y="2204864"/>
                <a:ext cx="3582615" cy="4104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02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例5.5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07568" y="2384884"/>
                <a:ext cx="7416824" cy="2088233"/>
              </a:xfrm>
            </p:spPr>
            <p:txBody>
              <a:bodyPr/>
              <a:lstStyle/>
              <a:p>
                <a:pPr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𝜿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≤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𝜿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       </a:t>
                </a:r>
              </a:p>
              <a:p>
                <a:pPr>
                  <a:buFontTx/>
                  <a:buNone/>
                </a:pPr>
                <a:endParaRPr lang="en-US" altLang="zh-CN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</m:t>
                    </m:r>
                    <m:r>
                      <a:rPr lang="zh-CN" altLang="en-US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𝜿</m:t>
                    </m:r>
                    <m:r>
                      <a:rPr lang="zh-CN" altLang="en-US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≤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𝝀</m:t>
                    </m:r>
                    <m:r>
                      <a:rPr lang="zh-CN" altLang="en-US" b="1" i="1" smtClean="0">
                        <a:solidFill>
                          <a:srgbClr val="6600CC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zh-CN" altLang="en-US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𝝀</m:t>
                    </m:r>
                    <m:r>
                      <a:rPr lang="zh-CN" altLang="en-US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≤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𝝁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⟹</m:t>
                    </m:r>
                    <m:r>
                      <a:rPr lang="zh-CN" altLang="en-US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𝜿</m:t>
                    </m:r>
                    <m:r>
                      <a:rPr lang="zh-CN" altLang="en-US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≤</m:t>
                    </m:r>
                    <m:r>
                      <a:rPr lang="zh-CN" altLang="en-US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𝝁</m:t>
                    </m:r>
                  </m:oMath>
                </a14:m>
                <a:endParaRPr lang="en-US" altLang="zh-CN" b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253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07568" y="2384884"/>
                <a:ext cx="7416824" cy="20882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313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定理5.11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865314" y="1124743"/>
                <a:ext cx="8574087" cy="72008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&lt;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150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65314" y="1124743"/>
                <a:ext cx="8574087" cy="7200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3215680" y="2066482"/>
                <a:ext cx="6984776" cy="38107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b="1" kern="0" dirty="0">
                    <a:solidFill>
                      <a:schemeClr val="tx2"/>
                    </a:solidFill>
                  </a:rPr>
                  <a:t>取 </a:t>
                </a:r>
                <a:r>
                  <a:rPr lang="en-US" altLang="zh-CN" sz="2800" b="1" kern="0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800" b="1" i="1" ker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ker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1" i="1" ker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sz="2800" b="1" kern="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  <a:buFontTx/>
                  <a:buNone/>
                </a:pPr>
                <a:r>
                  <a:rPr lang="en-US" altLang="zh-CN" sz="2800" b="1" kern="0" dirty="0">
                    <a:solidFill>
                      <a:schemeClr val="tx2"/>
                    </a:solidFill>
                  </a:rPr>
                  <a:t>	 	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单射</m:t>
                    </m:r>
                    <m:r>
                      <a:rPr lang="zh-CN" altLang="en-US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≼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kern="0" dirty="0">
                    <a:solidFill>
                      <a:schemeClr val="tx2"/>
                    </a:solidFill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150000"/>
                  </a:lnSpc>
                  <a:buFontTx/>
                  <a:buNone/>
                </a:pPr>
                <a:r>
                  <a:rPr lang="en-US" altLang="zh-CN" sz="2800" b="1" kern="0" dirty="0">
                    <a:solidFill>
                      <a:schemeClr val="tx2"/>
                    </a:solidFill>
                    <a:sym typeface="Symbol" panose="05050102010706020507" pitchFamily="18" charset="2"/>
                  </a:rPr>
                  <a:t>		</a:t>
                </a:r>
                <a:r>
                  <a:rPr lang="zh-CN" altLang="en-US" sz="2800" b="1" kern="0" dirty="0">
                    <a:solidFill>
                      <a:schemeClr val="tx2"/>
                    </a:solidFill>
                    <a:sym typeface="Symbol" panose="05050102010706020507" pitchFamily="18" charset="2"/>
                  </a:rPr>
                  <a:t>康托定理 </a:t>
                </a:r>
                <a14:m>
                  <m:oMath xmlns:m="http://schemas.openxmlformats.org/officeDocument/2006/math">
                    <m:r>
                      <a:rPr lang="zh-CN" altLang="en-US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≉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kern="0" dirty="0">
                  <a:solidFill>
                    <a:schemeClr val="tx2"/>
                  </a:solidFill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buFontTx/>
                  <a:buNone/>
                </a:pPr>
                <a:r>
                  <a:rPr lang="zh-CN" altLang="en-US" sz="2800" b="1" kern="0" dirty="0">
                    <a:solidFill>
                      <a:schemeClr val="tx2"/>
                    </a:solidFill>
                    <a:sym typeface="Symbol" panose="05050102010706020507" pitchFamily="18" charset="2"/>
                  </a:rPr>
                  <a:t>于是：</a:t>
                </a:r>
                <a:r>
                  <a:rPr lang="en-US" altLang="zh-CN" sz="2800" b="1" kern="0" dirty="0">
                    <a:solidFill>
                      <a:schemeClr val="tx2"/>
                    </a:solidFill>
                    <a:sym typeface="Symbol" panose="05050102010706020507" pitchFamily="18" charset="2"/>
                  </a:rPr>
                  <a:t>   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sz="2800" b="1" kern="0" dirty="0">
                    <a:solidFill>
                      <a:schemeClr val="tx2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≺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)⟹</m:t>
                    </m:r>
                    <m:r>
                      <a:rPr lang="en-US" altLang="zh-CN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𝒄𝒂𝒓𝒅</m:t>
                    </m:r>
                    <m:r>
                      <a:rPr lang="en-US" altLang="zh-CN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&lt;</m:t>
                    </m:r>
                    <m:r>
                      <a:rPr lang="en-US" altLang="zh-CN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𝒄𝒂𝒓𝒅</m:t>
                    </m:r>
                    <m:r>
                      <a:rPr lang="en-US" altLang="zh-CN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b="1" kern="0" dirty="0">
                  <a:solidFill>
                    <a:schemeClr val="tx2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5680" y="2066482"/>
                <a:ext cx="6984776" cy="3810791"/>
              </a:xfrm>
              <a:prstGeom prst="rect">
                <a:avLst/>
              </a:prstGeom>
              <a:blipFill>
                <a:blip r:embed="rId3"/>
                <a:stretch>
                  <a:fillRect l="-192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93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定理5.1</a:t>
            </a:r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31605" y="1412777"/>
                <a:ext cx="7128791" cy="1728193"/>
              </a:xfrm>
              <a:blipFill>
                <a:blip r:embed="rId2"/>
                <a:tile tx="0" ty="0" sx="100000" sy="100000" flip="none" algn="tl"/>
              </a:blipFill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𝟏</m:t>
                        </m:r>
                      </m:e>
                    </m:d>
                  </m:oMath>
                </a14:m>
                <a:r>
                  <a:rPr lang="zh-CN" altLang="en-US" b="1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 设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为任意无穷集，则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b="1" dirty="0">
                        <a:solidFill>
                          <a:srgbClr val="00B0F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b="1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zh-CN" altLang="en-US" b="1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 设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为任意的无穷基数，则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ℵ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1605" y="1412777"/>
                <a:ext cx="7128791" cy="1728193"/>
              </a:xfrm>
              <a:blipFill>
                <a:blip r:embed="rId3"/>
                <a:stretch>
                  <a:fillRect b="-4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1D5CCD74-5F25-4AB9-8F02-6025F8470ED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75520" y="3678710"/>
                <a:ext cx="8735888" cy="24865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kern="0" dirty="0"/>
                  <a:t>推论 </a:t>
                </a:r>
                <a:r>
                  <a:rPr lang="en-US" altLang="zh-CN" kern="0" dirty="0"/>
                  <a:t>1</a:t>
                </a:r>
                <a:r>
                  <a:rPr lang="zh-CN" altLang="en-US" kern="0" dirty="0"/>
                  <a:t>：</a:t>
                </a:r>
                <a14:m>
                  <m:oMath xmlns:m="http://schemas.openxmlformats.org/officeDocument/2006/math">
                    <m:r>
                      <a:rPr lang="zh-CN" altLang="en-US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ℵ</m:t>
                        </m:r>
                      </m:e>
                      <m:sub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⟺</m:t>
                    </m:r>
                    <m:r>
                      <a:rPr lang="zh-CN" altLang="en-US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zh-CN" altLang="en-US" kern="0" dirty="0"/>
                  <a:t> 为有穷基数</a:t>
                </a:r>
                <a:endParaRPr lang="en-US" altLang="zh-CN" kern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kern="0" dirty="0"/>
                  <a:t>推论 </a:t>
                </a:r>
                <a:r>
                  <a:rPr lang="en-US" altLang="zh-CN" kern="0" dirty="0"/>
                  <a:t>2</a:t>
                </a:r>
                <a:r>
                  <a:rPr lang="zh-CN" altLang="en-US" kern="0" dirty="0"/>
                  <a:t>：有穷集合的子集一定是有穷集合</a:t>
                </a:r>
                <a:endParaRPr lang="en-US" altLang="zh-CN" kern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kern="0" dirty="0"/>
                  <a:t>推论 </a:t>
                </a:r>
                <a:r>
                  <a:rPr lang="en-US" altLang="zh-CN" kern="0" dirty="0"/>
                  <a:t>3</a:t>
                </a:r>
                <a:r>
                  <a:rPr lang="zh-CN" altLang="en-US" kern="0" dirty="0"/>
                  <a:t>：</a:t>
                </a:r>
                <a:r>
                  <a:rPr lang="zh-CN" altLang="en-US" b="1" kern="0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kern="0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kern="0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的无穷子集，则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𝒄𝒂𝒓𝒅</m:t>
                        </m:r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=ℵ</m:t>
                        </m:r>
                      </m:e>
                      <m:sub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kern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kern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kern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kern="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1D5CCD74-5F25-4AB9-8F02-6025F8470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5520" y="3678710"/>
                <a:ext cx="8735888" cy="2486595"/>
              </a:xfrm>
              <a:prstGeom prst="rect">
                <a:avLst/>
              </a:prstGeom>
              <a:blipFill>
                <a:blip r:embed="rId4"/>
                <a:stretch>
                  <a:fillRect l="-1814" b="-759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82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可数集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22918" y="896708"/>
                <a:ext cx="6557458" cy="26043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folHlink"/>
                    </a:solidFill>
                  </a:rPr>
                  <a:t>可数集</a:t>
                </a:r>
                <a:r>
                  <a:rPr lang="zh-CN" altLang="en-US" b="1" dirty="0"/>
                  <a:t>(</a:t>
                </a:r>
                <a:r>
                  <a:rPr lang="zh-CN" altLang="en-US" b="1" dirty="0">
                    <a:solidFill>
                      <a:schemeClr val="folHlink"/>
                    </a:solidFill>
                  </a:rPr>
                  <a:t>可列集</a:t>
                </a:r>
                <a:r>
                  <a:rPr lang="zh-CN" altLang="en-US" b="1" dirty="0"/>
                  <a:t>)：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≤ℵ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b="1" dirty="0"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folHlink"/>
                    </a:solidFill>
                    <a:sym typeface="Symbol" panose="05050102010706020507" pitchFamily="18" charset="2"/>
                  </a:rPr>
                  <a:t>有穷可数集：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,(∀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folHlink"/>
                    </a:solidFill>
                    <a:sym typeface="Symbol" panose="05050102010706020507" pitchFamily="18" charset="2"/>
                  </a:rPr>
                  <a:t>无穷可数集：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zh-CN" altLang="en-US" b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89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2918" y="896708"/>
                <a:ext cx="6557458" cy="2604300"/>
              </a:xfrm>
              <a:blipFill>
                <a:blip r:embed="rId2"/>
                <a:stretch>
                  <a:fillRect l="-743" b="-1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1703513" y="3356993"/>
                <a:ext cx="8712968" cy="33709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b="1" kern="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定理15</a:t>
                </a:r>
                <a:r>
                  <a:rPr lang="zh-CN" altLang="en-US" b="1" kern="0" dirty="0"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kern="0" dirty="0">
                    <a:sym typeface="Symbol" panose="05050102010706020507" pitchFamily="18" charset="2"/>
                  </a:rPr>
                  <a:t>是无穷可数集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b="1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altLang="zh-CN" b="1" kern="0" dirty="0">
                  <a:solidFill>
                    <a:srgbClr val="800080"/>
                  </a:solidFill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kern="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定理1</a:t>
                </a:r>
                <a:r>
                  <a:rPr lang="en-US" altLang="zh-CN" b="1" kern="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6</a:t>
                </a:r>
                <a:r>
                  <a:rPr lang="zh-CN" altLang="en-US" b="1" kern="0" dirty="0">
                    <a:sym typeface="Symbol" panose="05050102010706020507" pitchFamily="18" charset="2"/>
                  </a:rPr>
                  <a:t>：可数集的子集是可数集</a:t>
                </a:r>
                <a:endParaRPr lang="en-US" altLang="zh-CN" b="1" kern="0" dirty="0"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kern="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定理1</a:t>
                </a:r>
                <a:r>
                  <a:rPr lang="en-US" altLang="zh-CN" b="1" kern="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7</a:t>
                </a:r>
                <a:r>
                  <a:rPr lang="zh-CN" altLang="en-US" b="1" kern="0" dirty="0">
                    <a:sym typeface="Symbol" panose="05050102010706020507" pitchFamily="18" charset="2"/>
                  </a:rPr>
                  <a:t>：可数个可数集的并集是可数集</a:t>
                </a:r>
                <a:endParaRPr lang="en-US" altLang="zh-CN" b="1" kern="0" dirty="0"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kern="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定理18</a:t>
                </a:r>
                <a:r>
                  <a:rPr lang="zh-CN" altLang="en-US" b="1" kern="0" dirty="0"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kern="0" dirty="0">
                    <a:sym typeface="Symbol" panose="05050102010706020507" pitchFamily="18" charset="2"/>
                  </a:rPr>
                  <a:t> 是无穷集</a:t>
                </a:r>
                <a:r>
                  <a:rPr lang="en-US" altLang="zh-CN" b="1" kern="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kern="0" dirty="0">
                    <a:sym typeface="Symbol" panose="05050102010706020507" pitchFamily="18" charset="2"/>
                  </a:rPr>
                  <a:t>不是可数集</a:t>
                </a: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3513" y="3356993"/>
                <a:ext cx="8712968" cy="3370919"/>
              </a:xfrm>
              <a:prstGeom prst="rect">
                <a:avLst/>
              </a:prstGeom>
              <a:blipFill>
                <a:blip r:embed="rId3"/>
                <a:stretch>
                  <a:fillRect l="-559" b="-452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31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73862" y="76778"/>
            <a:ext cx="4397359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5400" b="1" spc="50" dirty="0">
                <a:ln w="11430"/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本节内容提要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1F47B53-A318-4A60-9607-2D08A00F85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5640" y="1844824"/>
                <a:ext cx="6624736" cy="3528392"/>
              </a:xfrm>
              <a:ln>
                <a:solidFill>
                  <a:srgbClr val="00B05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vert="horz" wrap="square" lIns="360000" tIns="180000" rIns="360000" bIns="180000" numCol="1" anchor="t" anchorCtr="0" compatLnSpc="1">
                <a:prstTxWarp prst="textNoShape">
                  <a:avLst/>
                </a:prstTxWarp>
              </a:bodyPr>
              <a:lstStyle/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chemeClr val="bg1">
                        <a:lumMod val="50000"/>
                      </a:schemeClr>
                    </a:solidFill>
                  </a:rPr>
                  <a:t>基数的定义</a:t>
                </a: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chemeClr val="bg1">
                        <a:lumMod val="50000"/>
                      </a:schemeClr>
                    </a:solidFill>
                  </a:rPr>
                  <a:t>基数的比较</a:t>
                </a:r>
                <a:endParaRPr lang="en-US" altLang="zh-CN" sz="3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𝑺𝒄𝒉𝒓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ö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𝒅𝒆𝒓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𝑩𝒆𝒓𝒏𝒔𝒕𝒆𝒊𝒏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FF0000"/>
                        </a:solidFill>
                      </a:rPr>
                      <m:t>定理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chemeClr val="tx2"/>
                    </a:solidFill>
                  </a:rPr>
                  <a:t>基数的运算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1F47B53-A318-4A60-9607-2D08A00F8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5640" y="1844824"/>
                <a:ext cx="6624736" cy="3528392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638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7D5B2-4797-42A9-854B-C351460B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迫敛法</a:t>
            </a:r>
          </a:p>
        </p:txBody>
      </p:sp>
      <p:pic>
        <p:nvPicPr>
          <p:cNvPr id="209922" name="Picture 2" descr="https://mmbiz.qpic.cn/mmbiz_png/pojyAtdhQhNV5ln5CNBcGnicyhnpSxh34CVMIRzP3c9D8RIibPsiahvS6u2h1zj4ibJibAE3Xeu7tvw3Xc3rhszCMAA/640?wx_fmt=png&amp;tp=webp&amp;wxfrom=5&amp;wx_lazy=1&amp;wx_co=1">
            <a:extLst>
              <a:ext uri="{FF2B5EF4-FFF2-40B4-BE49-F238E27FC236}">
                <a16:creationId xmlns:a16="http://schemas.microsoft.com/office/drawing/2014/main" id="{D4B942F3-1266-4C7E-AE58-36D167B33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1" y="941144"/>
            <a:ext cx="7362403" cy="133572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24" name="Picture 4" descr="https://mmbiz.qpic.cn/mmbiz_png/pojyAtdhQhNV5ln5CNBcGnicyhnpSxh34aDV9iafeNMwCiaYq06EDK22SXsgaC8gXxqzWuxMgwLpkVNphRicrjiaib5w/640?wx_fmt=png&amp;tp=webp&amp;wxfrom=5&amp;wx_lazy=1&amp;wx_co=1">
            <a:extLst>
              <a:ext uri="{FF2B5EF4-FFF2-40B4-BE49-F238E27FC236}">
                <a16:creationId xmlns:a16="http://schemas.microsoft.com/office/drawing/2014/main" id="{4F0C4C0E-DB04-4BB4-B68F-8C6109C31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420888"/>
            <a:ext cx="7740352" cy="10508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DD8B50-57A0-4CA8-9FAA-6235F54E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645024"/>
            <a:ext cx="9144000" cy="91034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9932" name="Picture 12" descr="https://mmbiz.qpic.cn/mmbiz_png/pojyAtdhQhNV5ln5CNBcGnicyhnpSxh34R5dhKlibGzzSpBjice4AHSNwASmgRCZHB1Rvich1qNic48T6lOR0gFhXMA/640?wx_fmt=png&amp;tp=webp&amp;wxfrom=5&amp;wx_lazy=1&amp;wx_co=1">
            <a:extLst>
              <a:ext uri="{FF2B5EF4-FFF2-40B4-BE49-F238E27FC236}">
                <a16:creationId xmlns:a16="http://schemas.microsoft.com/office/drawing/2014/main" id="{90B1BFB3-A0CA-4FF9-9EEB-587133074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28" y="4725145"/>
            <a:ext cx="5340077" cy="1996461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1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定理5.12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𝑺𝒄𝒉𝒓</m:t>
                    </m:r>
                    <m:r>
                      <a:rPr lang="en-US" altLang="zh-CN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ö</m:t>
                    </m:r>
                    <m:r>
                      <a:rPr lang="en-US" altLang="zh-CN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𝒅𝒆𝒓</m:t>
                    </m:r>
                    <m:r>
                      <a:rPr lang="en-US" altLang="zh-CN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𝑩𝒆𝒓𝒏𝒔𝒕𝒆𝒊𝒏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FFFF00"/>
                        </a:solidFill>
                      </a:rPr>
                      <m:t>定理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55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8792" b="-36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36541" y="1556793"/>
                <a:ext cx="7047891" cy="3312367"/>
              </a:xfrm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pPr marL="0" indent="0" algn="l">
                  <a:lnSpc>
                    <a:spcPct val="2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600" b="1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3600" b="1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e>
                      </m:d>
                      <m:r>
                        <a:rPr lang="en-US" altLang="zh-CN" sz="3600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</m:t>
                      </m:r>
                      <m:r>
                        <a:rPr lang="pt-BR" altLang="zh-CN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sz="3600" b="1" dirty="0">
                          <a:solidFill>
                            <a:srgbClr val="00B0F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sz="3600" b="1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pt-BR" altLang="zh-CN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pt-BR" altLang="zh-CN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 </m:t>
                      </m:r>
                      <m:r>
                        <a:rPr lang="pt-BR" altLang="zh-CN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sz="3600" b="1" dirty="0">
                          <a:solidFill>
                            <a:srgbClr val="00B0F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sz="3600" b="1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pt-BR" altLang="zh-CN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pt-BR" altLang="zh-CN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pt-BR" altLang="zh-CN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pt-BR" altLang="zh-CN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≈</m:t>
                      </m:r>
                      <m:r>
                        <a:rPr lang="pt-BR" altLang="zh-CN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</m:oMath>
                  </m:oMathPara>
                </a14:m>
                <a:endParaRPr lang="en-US" altLang="zh-CN" sz="3600" b="1" i="1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2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600" b="1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3600" b="1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𝟐</m:t>
                          </m:r>
                        </m:e>
                      </m:d>
                      <m:r>
                        <a:rPr lang="en-US" altLang="zh-CN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</m:t>
                      </m:r>
                      <m:r>
                        <a:rPr lang="zh-CN" altLang="en-US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zh-CN" altLang="en-US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≤</m:t>
                      </m:r>
                      <m:r>
                        <a:rPr lang="zh-CN" altLang="en-US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𝝀</m:t>
                      </m:r>
                      <m:r>
                        <a:rPr lang="zh-CN" altLang="en-US" sz="3600" b="1" i="1" smtClean="0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zh-CN" altLang="en-US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𝝀</m:t>
                      </m:r>
                      <m:r>
                        <a:rPr lang="zh-CN" altLang="en-US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≤</m:t>
                      </m:r>
                      <m:r>
                        <a:rPr lang="zh-CN" altLang="en-US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zh-CN" altLang="en-US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zh-CN" altLang="en-US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zh-CN" altLang="en-US" sz="36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𝝀</m:t>
                      </m:r>
                    </m:oMath>
                  </m:oMathPara>
                </a14:m>
                <a:endParaRPr lang="en-US" altLang="zh-CN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55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36541" y="1556793"/>
                <a:ext cx="7047891" cy="3312367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301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定理5.12证明 </a:t>
                </a:r>
                <a14:m>
                  <m:oMath xmlns:m="http://schemas.openxmlformats.org/officeDocument/2006/math">
                    <m:r>
                      <a:rPr lang="pt-BR" altLang="zh-CN" sz="4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4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4000" dirty="0">
                        <a:solidFill>
                          <a:srgbClr val="FFFF0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4000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pt-BR" altLang="zh-CN" sz="4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pt-BR" altLang="zh-CN" sz="4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 </m:t>
                    </m:r>
                    <m:r>
                      <a:rPr lang="pt-BR" altLang="zh-CN" sz="4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en-US" altLang="zh-CN" sz="4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4000" dirty="0">
                        <a:solidFill>
                          <a:srgbClr val="FFFF0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4000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pt-BR" altLang="zh-CN" sz="4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pt-BR" altLang="zh-CN" sz="4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⟹</m:t>
                    </m:r>
                    <m:r>
                      <a:rPr lang="pt-BR" altLang="zh-CN" sz="4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pt-BR" altLang="zh-CN" sz="4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≈</m:t>
                    </m:r>
                    <m:r>
                      <a:rPr lang="pt-BR" altLang="zh-CN" sz="4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4579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8121" b="-36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2495600" y="1268760"/>
                <a:ext cx="7560840" cy="3672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b="1" kern="0" dirty="0">
                    <a:sym typeface="Symbol" panose="05050102010706020507" pitchFamily="18" charset="2"/>
                  </a:rPr>
                  <a:t>	</a:t>
                </a:r>
                <a:r>
                  <a:rPr lang="pt-BR" altLang="zh-CN" sz="2800" b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sz="2800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800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2800" b="1" kern="0" dirty="0">
                        <a:solidFill>
                          <a:srgbClr val="0070C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28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pt-BR" altLang="zh-CN" sz="2800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pt-BR" altLang="zh-CN" sz="2800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 </m:t>
                    </m:r>
                    <m:r>
                      <a:rPr lang="pt-BR" altLang="zh-CN" sz="2800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en-US" altLang="zh-CN" sz="2800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sz="2800" b="1" kern="0" dirty="0">
                        <a:solidFill>
                          <a:srgbClr val="0070C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sz="28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pt-BR" altLang="zh-CN" sz="2800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</m:oMath>
                </a14:m>
                <a:endParaRPr lang="en-US" altLang="zh-CN" sz="2800" b="1" i="1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    ∃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: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⟶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m:rPr>
                          <m:nor/>
                        </m:rPr>
                        <a:rPr lang="en-US" altLang="zh-CN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 b="1" kern="0" dirty="0">
                          <a:sym typeface="Symbol" panose="05050102010706020507" pitchFamily="18" charset="2"/>
                        </a:rPr>
                        <m:t>单射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, 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𝒈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: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sz="2800" b="1" i="1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⟶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m:rPr>
                          <m:nor/>
                        </m:rPr>
                        <a:rPr lang="en-US" altLang="zh-CN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 b="1" kern="0" dirty="0">
                          <a:sym typeface="Symbol" panose="05050102010706020507" pitchFamily="18" charset="2"/>
                        </a:rPr>
                        <m:t>单射</m:t>
                      </m:r>
                    </m:oMath>
                  </m:oMathPara>
                </a14:m>
                <a:endParaRPr lang="en-US" altLang="zh-CN" sz="2800" b="1" kern="0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b="1" kern="0" dirty="0"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b="1" kern="0" dirty="0">
                        <a:sym typeface="Symbol" panose="05050102010706020507" pitchFamily="18" charset="2"/>
                      </a:rPr>
                      <m:t>若</m:t>
                    </m:r>
                    <m:r>
                      <m:rPr>
                        <m:nor/>
                      </m:rPr>
                      <a:rPr lang="en-US" altLang="zh-CN" sz="2800" b="1" kern="0" dirty="0">
                        <a:sym typeface="Symbol" panose="05050102010706020507" pitchFamily="18" charset="2"/>
                      </a:rPr>
                      <m:t>  </m:t>
                    </m:r>
                    <m:r>
                      <a:rPr lang="zh-CN" alt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	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𝒓𝒂𝒏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 </m:t>
                    </m:r>
                    <m:r>
                      <m:rPr>
                        <m:nor/>
                      </m:rPr>
                      <a:rPr lang="zh-CN" altLang="en-US" sz="2800" b="1" kern="0" dirty="0">
                        <a:sym typeface="Symbol" panose="05050102010706020507" pitchFamily="18" charset="2"/>
                      </a:rPr>
                      <m:t>或</m:t>
                    </m:r>
                    <m:r>
                      <m:rPr>
                        <m:nor/>
                      </m:rPr>
                      <a:rPr lang="en-US" altLang="zh-CN" sz="2800" b="1" kern="0" dirty="0">
                        <a:sym typeface="Symbol" panose="05050102010706020507" pitchFamily="18" charset="2"/>
                      </a:rPr>
                      <m:t> 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𝒓𝒂𝒏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𝒈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 </m:t>
                    </m:r>
                  </m:oMath>
                </a14:m>
                <a:endParaRPr lang="en-US" altLang="zh-CN" sz="2800" b="1" i="1" dirty="0"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b="1" kern="0" dirty="0"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b="1" kern="0" dirty="0">
                        <a:sym typeface="Symbol" panose="05050102010706020507" pitchFamily="18" charset="2"/>
                      </a:rPr>
                      <m:t>则</m:t>
                    </m:r>
                    <m:r>
                      <a:rPr lang="zh-CN" alt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	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 </m:t>
                    </m:r>
                    <m:r>
                      <m:rPr>
                        <m:nor/>
                      </m:rPr>
                      <a:rPr lang="zh-CN" altLang="en-US" sz="2800" b="1" kern="0" dirty="0">
                        <a:sym typeface="Symbol" panose="05050102010706020507" pitchFamily="18" charset="2"/>
                      </a:rPr>
                      <m:t>或</m:t>
                    </m:r>
                    <m:r>
                      <m:rPr>
                        <m:nor/>
                      </m:rPr>
                      <a:rPr lang="en-US" altLang="zh-CN" sz="2800" b="1" kern="0" dirty="0">
                        <a:sym typeface="Symbol" panose="05050102010706020507" pitchFamily="18" charset="2"/>
                      </a:rPr>
                      <m:t> 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𝒈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b="1" kern="0" dirty="0">
                        <a:sym typeface="Symbol" panose="05050102010706020507" pitchFamily="18" charset="2"/>
                      </a:rPr>
                      <m:t>是</m:t>
                    </m:r>
                    <m:r>
                      <m:rPr>
                        <m:nor/>
                      </m:rPr>
                      <a:rPr lang="en-US" altLang="zh-CN" sz="2800" b="1" kern="0" dirty="0"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b="1" kern="0" dirty="0">
                        <a:sym typeface="Symbol" panose="05050102010706020507" pitchFamily="18" charset="2"/>
                      </a:rPr>
                      <m:t>和</m:t>
                    </m:r>
                    <m:r>
                      <m:rPr>
                        <m:nor/>
                      </m:rPr>
                      <a:rPr lang="en-US" altLang="zh-CN" sz="2800" b="1" kern="0" dirty="0"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b="1" kern="0" dirty="0">
                        <a:sym typeface="Symbol" panose="05050102010706020507" pitchFamily="18" charset="2"/>
                      </a:rPr>
                      <m:t>之间的双射</m:t>
                    </m:r>
                  </m:oMath>
                </a14:m>
                <a:endParaRPr lang="en-US" altLang="zh-CN" sz="2800" b="1" kern="0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⟹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   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pt-BR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≈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</m:oMath>
                  </m:oMathPara>
                </a14:m>
                <a:endParaRPr lang="zh-CN" altLang="en-US" sz="2800" b="1" kern="0" dirty="0"/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5600" y="1268760"/>
                <a:ext cx="7560840" cy="3672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8C3F985-AEC3-4757-9E03-3B77D48168EA}"/>
                  </a:ext>
                </a:extLst>
              </p:cNvPr>
              <p:cNvSpPr/>
              <p:nvPr/>
            </p:nvSpPr>
            <p:spPr>
              <a:xfrm>
                <a:off x="2495600" y="5223823"/>
                <a:ext cx="7560840" cy="653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800" b="1" kern="0" dirty="0">
                    <a:solidFill>
                      <a:srgbClr val="0070C0"/>
                    </a:solidFill>
                  </a:rPr>
                  <a:t>下面假设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𝒓𝒂𝒏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𝒈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≠∅</m:t>
                    </m:r>
                  </m:oMath>
                </a14:m>
                <a:r>
                  <a:rPr lang="en-US" altLang="zh-CN" sz="2800" b="1" kern="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zh-CN" altLang="en-US" sz="2800" b="1" kern="0" dirty="0">
                    <a:solidFill>
                      <a:srgbClr val="0070C0"/>
                    </a:solidFill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𝒓𝒂𝒏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≠∅</m:t>
                    </m:r>
                  </m:oMath>
                </a14:m>
                <a:endParaRPr lang="en-US" altLang="zh-CN" sz="2800" b="1" kern="0" dirty="0">
                  <a:solidFill>
                    <a:srgbClr val="0070C0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8C3F985-AEC3-4757-9E03-3B77D4816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5223823"/>
                <a:ext cx="7560840" cy="653449"/>
              </a:xfrm>
              <a:prstGeom prst="rect">
                <a:avLst/>
              </a:prstGeom>
              <a:blipFill>
                <a:blip r:embed="rId4"/>
                <a:stretch>
                  <a:fillRect b="-23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09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</m:oMath>
                </a14:m>
                <a:r>
                  <a:rPr lang="zh-CN" altLang="en-US" b="1" dirty="0">
                    <a:solidFill>
                      <a:schemeClr val="bg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𝒈</m:t>
                    </m:r>
                  </m:oMath>
                </a14:m>
                <a:r>
                  <a:rPr lang="zh-CN" altLang="en-US" b="1" dirty="0">
                    <a:solidFill>
                      <a:schemeClr val="bg1"/>
                    </a:solidFill>
                  </a:rPr>
                  <a:t>是单射，不是满射</a:t>
                </a:r>
              </a:p>
            </p:txBody>
          </p:sp>
        </mc:Choice>
        <mc:Fallback xmlns="">
          <p:sp>
            <p:nvSpPr>
              <p:cNvPr id="2560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8792" b="-33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3884712" y="1497360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05" name="Line 6"/>
          <p:cNvSpPr>
            <a:spLocks noChangeShapeType="1"/>
          </p:cNvSpPr>
          <p:nvPr/>
        </p:nvSpPr>
        <p:spPr bwMode="auto">
          <a:xfrm>
            <a:off x="3884712" y="2945160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06" name="Line 7"/>
          <p:cNvSpPr>
            <a:spLocks noChangeShapeType="1"/>
          </p:cNvSpPr>
          <p:nvPr/>
        </p:nvSpPr>
        <p:spPr bwMode="auto">
          <a:xfrm>
            <a:off x="3884712" y="149736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07" name="Line 8"/>
          <p:cNvSpPr>
            <a:spLocks noChangeShapeType="1"/>
          </p:cNvSpPr>
          <p:nvPr/>
        </p:nvSpPr>
        <p:spPr bwMode="auto">
          <a:xfrm>
            <a:off x="8532912" y="149736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08" name="Line 9"/>
          <p:cNvSpPr>
            <a:spLocks noChangeShapeType="1"/>
          </p:cNvSpPr>
          <p:nvPr/>
        </p:nvSpPr>
        <p:spPr bwMode="auto">
          <a:xfrm>
            <a:off x="5256312" y="1497360"/>
            <a:ext cx="5334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09" name="Line 10"/>
          <p:cNvSpPr>
            <a:spLocks noChangeShapeType="1"/>
          </p:cNvSpPr>
          <p:nvPr/>
        </p:nvSpPr>
        <p:spPr bwMode="auto">
          <a:xfrm>
            <a:off x="6551712" y="1497360"/>
            <a:ext cx="1524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0" name="Line 11"/>
          <p:cNvSpPr>
            <a:spLocks noChangeShapeType="1"/>
          </p:cNvSpPr>
          <p:nvPr/>
        </p:nvSpPr>
        <p:spPr bwMode="auto">
          <a:xfrm>
            <a:off x="7542312" y="1497360"/>
            <a:ext cx="762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1" name="Line 12"/>
          <p:cNvSpPr>
            <a:spLocks noChangeShapeType="1"/>
          </p:cNvSpPr>
          <p:nvPr/>
        </p:nvSpPr>
        <p:spPr bwMode="auto">
          <a:xfrm>
            <a:off x="3884712" y="2945160"/>
            <a:ext cx="9906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2" name="Line 13"/>
          <p:cNvSpPr>
            <a:spLocks noChangeShapeType="1"/>
          </p:cNvSpPr>
          <p:nvPr/>
        </p:nvSpPr>
        <p:spPr bwMode="auto">
          <a:xfrm>
            <a:off x="4875312" y="391284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3" name="Line 14"/>
          <p:cNvSpPr>
            <a:spLocks noChangeShapeType="1"/>
          </p:cNvSpPr>
          <p:nvPr/>
        </p:nvSpPr>
        <p:spPr bwMode="auto">
          <a:xfrm>
            <a:off x="3884712" y="5360640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4" name="Line 20"/>
          <p:cNvSpPr>
            <a:spLocks noChangeShapeType="1"/>
          </p:cNvSpPr>
          <p:nvPr/>
        </p:nvSpPr>
        <p:spPr bwMode="auto">
          <a:xfrm>
            <a:off x="3884712" y="3912840"/>
            <a:ext cx="9906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5" name="Line 21"/>
          <p:cNvSpPr>
            <a:spLocks noChangeShapeType="1"/>
          </p:cNvSpPr>
          <p:nvPr/>
        </p:nvSpPr>
        <p:spPr bwMode="auto">
          <a:xfrm flipV="1">
            <a:off x="3884712" y="3912840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6" name="Line 22"/>
          <p:cNvSpPr>
            <a:spLocks noChangeShapeType="1"/>
          </p:cNvSpPr>
          <p:nvPr/>
        </p:nvSpPr>
        <p:spPr bwMode="auto">
          <a:xfrm flipV="1">
            <a:off x="8532912" y="391284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7" name="Line 23"/>
          <p:cNvSpPr>
            <a:spLocks noChangeShapeType="1"/>
          </p:cNvSpPr>
          <p:nvPr/>
        </p:nvSpPr>
        <p:spPr bwMode="auto">
          <a:xfrm flipV="1">
            <a:off x="5408712" y="3912840"/>
            <a:ext cx="609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8" name="Line 24"/>
          <p:cNvSpPr>
            <a:spLocks noChangeShapeType="1"/>
          </p:cNvSpPr>
          <p:nvPr/>
        </p:nvSpPr>
        <p:spPr bwMode="auto">
          <a:xfrm flipV="1">
            <a:off x="7085112" y="391284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9" name="Text Box 25"/>
          <p:cNvSpPr txBox="1">
            <a:spLocks noChangeArrowheads="1"/>
          </p:cNvSpPr>
          <p:nvPr/>
        </p:nvSpPr>
        <p:spPr bwMode="auto">
          <a:xfrm>
            <a:off x="3503712" y="126876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25620" name="Text Box 26"/>
          <p:cNvSpPr txBox="1">
            <a:spLocks noChangeArrowheads="1"/>
          </p:cNvSpPr>
          <p:nvPr/>
        </p:nvSpPr>
        <p:spPr bwMode="auto">
          <a:xfrm>
            <a:off x="3503712" y="368424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25621" name="Text Box 27"/>
          <p:cNvSpPr txBox="1">
            <a:spLocks noChangeArrowheads="1"/>
          </p:cNvSpPr>
          <p:nvPr/>
        </p:nvSpPr>
        <p:spPr bwMode="auto">
          <a:xfrm>
            <a:off x="3503712" y="271656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B</a:t>
            </a:r>
          </a:p>
        </p:txBody>
      </p:sp>
      <p:sp>
        <p:nvSpPr>
          <p:cNvPr id="25622" name="Text Box 28"/>
          <p:cNvSpPr txBox="1">
            <a:spLocks noChangeArrowheads="1"/>
          </p:cNvSpPr>
          <p:nvPr/>
        </p:nvSpPr>
        <p:spPr bwMode="auto">
          <a:xfrm>
            <a:off x="3503712" y="513204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23" name="Text Box 29"/>
              <p:cNvSpPr txBox="1">
                <a:spLocks noChangeArrowheads="1"/>
              </p:cNvSpPr>
              <p:nvPr/>
            </p:nvSpPr>
            <p:spPr bwMode="auto">
              <a:xfrm>
                <a:off x="8609112" y="1878360"/>
                <a:ext cx="6096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𝒇</m:t>
                      </m:r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5623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9112" y="1878360"/>
                <a:ext cx="609600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29">
                <a:extLst>
                  <a:ext uri="{FF2B5EF4-FFF2-40B4-BE49-F238E27FC236}">
                    <a16:creationId xmlns:a16="http://schemas.microsoft.com/office/drawing/2014/main" id="{D0607BD2-FFAC-474F-9AE9-60E086BC4D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33445" y="4405907"/>
                <a:ext cx="6096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𝒈</m:t>
                      </m:r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4" name="Text Box 29">
                <a:extLst>
                  <a:ext uri="{FF2B5EF4-FFF2-40B4-BE49-F238E27FC236}">
                    <a16:creationId xmlns:a16="http://schemas.microsoft.com/office/drawing/2014/main" id="{D0607BD2-FFAC-474F-9AE9-60E086BC4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3445" y="4405907"/>
                <a:ext cx="609600" cy="461665"/>
              </a:xfrm>
              <a:prstGeom prst="rect">
                <a:avLst/>
              </a:prstGeom>
              <a:blipFill>
                <a:blip r:embed="rId4"/>
                <a:stretch>
                  <a:fillRect b="-14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">
                <a:extLst>
                  <a:ext uri="{FF2B5EF4-FFF2-40B4-BE49-F238E27FC236}">
                    <a16:creationId xmlns:a16="http://schemas.microsoft.com/office/drawing/2014/main" id="{356853DF-67B8-4592-9999-7E3050DC78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488" y="5955331"/>
                <a:ext cx="9244528" cy="642021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800" b="1">
                    <a:solidFill>
                      <a:schemeClr val="bg1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2"/>
                    </a:solidFill>
                    <a:latin typeface="Tahoma" pitchFamily="34" charset="0"/>
                    <a:ea typeface="隶书" pitchFamily="49" charset="-122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2"/>
                    </a:solidFill>
                    <a:latin typeface="Tahoma" pitchFamily="34" charset="0"/>
                    <a:ea typeface="隶书" pitchFamily="49" charset="-122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2"/>
                    </a:solidFill>
                    <a:latin typeface="Tahoma" pitchFamily="34" charset="0"/>
                    <a:ea typeface="隶书" pitchFamily="49" charset="-122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2"/>
                    </a:solidFill>
                    <a:latin typeface="Tahoma" pitchFamily="34" charset="0"/>
                    <a:ea typeface="隶书" pitchFamily="49" charset="-122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2"/>
                    </a:solidFill>
                    <a:latin typeface="Tahoma" pitchFamily="34" charset="0"/>
                    <a:ea typeface="隶书" pitchFamily="49" charset="-122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2"/>
                    </a:solidFill>
                    <a:latin typeface="Tahoma" pitchFamily="34" charset="0"/>
                    <a:ea typeface="隶书" pitchFamily="49" charset="-122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2"/>
                    </a:solidFill>
                    <a:latin typeface="Tahoma" pitchFamily="34" charset="0"/>
                    <a:ea typeface="隶书" pitchFamily="49" charset="-122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2"/>
                    </a:solidFill>
                    <a:latin typeface="Tahoma" pitchFamily="34" charset="0"/>
                    <a:ea typeface="隶书" pitchFamily="49" charset="-122"/>
                  </a:defRPr>
                </a:lvl9pPr>
              </a:lstStyle>
              <a:p>
                <a:r>
                  <a:rPr lang="zh-CN" altLang="en-US" sz="3200" kern="0" dirty="0">
                    <a:latin typeface="隶书" panose="02010509060101010101" pitchFamily="49" charset="-122"/>
                    <a:ea typeface="隶书" panose="02010509060101010101" pitchFamily="49" charset="-122"/>
                    <a:sym typeface="Symbol" panose="05050102010706020507" pitchFamily="18" charset="2"/>
                  </a:rPr>
                  <a:t>如何由</a:t>
                </a:r>
                <a14:m>
                  <m:oMath xmlns:m="http://schemas.openxmlformats.org/officeDocument/2006/math">
                    <m:r>
                      <a:rPr lang="en-US" altLang="zh-CN" sz="32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</m:oMath>
                </a14:m>
                <a:r>
                  <a:rPr lang="zh-CN" altLang="en-US" sz="3200" kern="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32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𝒈</m:t>
                    </m:r>
                  </m:oMath>
                </a14:m>
                <a:r>
                  <a:rPr lang="zh-CN" altLang="en-US" sz="3200" kern="0" dirty="0"/>
                  <a:t>这两个单射，构造出</a:t>
                </a:r>
                <a14:m>
                  <m:oMath xmlns:m="http://schemas.openxmlformats.org/officeDocument/2006/math">
                    <m:r>
                      <a:rPr lang="en-US" altLang="zh-CN" sz="32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𝑨𝑩</m:t>
                    </m:r>
                  </m:oMath>
                </a14:m>
                <a:r>
                  <a:rPr lang="zh-CN" altLang="en-US" sz="3200" kern="0" dirty="0"/>
                  <a:t>之间的双射？</a:t>
                </a:r>
              </a:p>
            </p:txBody>
          </p:sp>
        </mc:Choice>
        <mc:Fallback xmlns="">
          <p:sp>
            <p:nvSpPr>
              <p:cNvPr id="26" name="Rectangle 2">
                <a:extLst>
                  <a:ext uri="{FF2B5EF4-FFF2-40B4-BE49-F238E27FC236}">
                    <a16:creationId xmlns:a16="http://schemas.microsoft.com/office/drawing/2014/main" id="{356853DF-67B8-4592-9999-7E3050DC7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7488" y="5955331"/>
                <a:ext cx="9244528" cy="642021"/>
              </a:xfrm>
              <a:prstGeom prst="rect">
                <a:avLst/>
              </a:prstGeom>
              <a:blipFill>
                <a:blip r:embed="rId5"/>
                <a:stretch>
                  <a:fillRect l="-857" t="-16190" r="-725" b="-295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420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b="1" dirty="0"/>
              <a:t>基数的定义</a:t>
            </a:r>
            <a:endParaRPr lang="en-US" altLang="zh-CN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83277" y="1052736"/>
                <a:ext cx="8521235" cy="5500465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⑴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𝒄𝒂𝒓𝒅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𝒄𝒂𝒓𝒅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⑵</m:t>
                      </m:r>
                      <m:r>
                        <m:rPr>
                          <m:nor/>
                        </m:rPr>
                        <a:rPr lang="en-US" altLang="zh-CN" b="1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zh-CN" altLang="en-US" b="1" dirty="0">
                          <a:sym typeface="Symbol" panose="05050102010706020507" pitchFamily="18" charset="2"/>
                        </a:rPr>
                        <m:t>对有穷集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𝒄𝒂𝒓𝒅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⑶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对自然数集</m:t>
                    </m:r>
                    <m:r>
                      <m:rPr>
                        <m:nor/>
                      </m:rPr>
                      <a:rPr lang="en-US" altLang="zh-CN" b="1" i="0" dirty="0" smtClean="0"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     (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ℵ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读 阿列夫)</a:t>
                </a:r>
              </a:p>
              <a:p>
                <a:pPr>
                  <a:lnSpc>
                    <a:spcPct val="2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⑷</m:t>
                      </m:r>
                      <m:r>
                        <m:rPr>
                          <m:nor/>
                        </m:rPr>
                        <a:rPr lang="en-US" altLang="zh-CN" b="1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zh-CN" altLang="en-US" b="1" dirty="0">
                          <a:sym typeface="Symbol" panose="05050102010706020507" pitchFamily="18" charset="2"/>
                        </a:rPr>
                        <m:t>对实数集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𝒄𝒂𝒓𝒅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ℵ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ℵ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b="1" dirty="0">
                          <a:sym typeface="Symbol" panose="05050102010706020507" pitchFamily="18" charset="2"/>
                        </a:rPr>
                        <m:t>都称作基数</m:t>
                      </m:r>
                    </m:oMath>
                  </m:oMathPara>
                </a14:m>
                <a:endParaRPr lang="en-US" altLang="zh-CN" b="1" dirty="0"/>
              </a:p>
              <a:p>
                <a:pPr>
                  <a:lnSpc>
                    <a:spcPct val="200000"/>
                  </a:lnSpc>
                  <a:buFontTx/>
                  <a:buNone/>
                </a:pPr>
                <a:r>
                  <a:rPr lang="zh-CN" altLang="en-US" b="1" dirty="0"/>
                  <a:t> </a:t>
                </a:r>
                <a:endParaRPr lang="zh-CN" altLang="en-US" b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83277" y="1052736"/>
                <a:ext cx="8521235" cy="550046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499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27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𝒈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p>
                    </m:sSup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𝒈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⟶</m:t>
                    </m:r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</m:oMath>
                </a14:m>
                <a:r>
                  <a:rPr lang="en-US" altLang="zh-CN" b="1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双射</a:t>
                </a:r>
              </a:p>
            </p:txBody>
          </p:sp>
        </mc:Choice>
        <mc:Fallback xmlns="">
          <p:sp>
            <p:nvSpPr>
              <p:cNvPr id="26627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8792" b="-34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28" name="Line 3"/>
          <p:cNvSpPr>
            <a:spLocks noChangeShapeType="1"/>
          </p:cNvSpPr>
          <p:nvPr/>
        </p:nvSpPr>
        <p:spPr bwMode="auto">
          <a:xfrm>
            <a:off x="4038600" y="2057400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29" name="Line 4"/>
          <p:cNvSpPr>
            <a:spLocks noChangeShapeType="1"/>
          </p:cNvSpPr>
          <p:nvPr/>
        </p:nvSpPr>
        <p:spPr bwMode="auto">
          <a:xfrm>
            <a:off x="4038600" y="3505200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0" name="Line 5"/>
          <p:cNvSpPr>
            <a:spLocks noChangeShapeType="1"/>
          </p:cNvSpPr>
          <p:nvPr/>
        </p:nvSpPr>
        <p:spPr bwMode="auto">
          <a:xfrm>
            <a:off x="4038600" y="20574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1" name="Line 6"/>
          <p:cNvSpPr>
            <a:spLocks noChangeShapeType="1"/>
          </p:cNvSpPr>
          <p:nvPr/>
        </p:nvSpPr>
        <p:spPr bwMode="auto">
          <a:xfrm>
            <a:off x="8686800" y="20574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2" name="Line 7"/>
          <p:cNvSpPr>
            <a:spLocks noChangeShapeType="1"/>
          </p:cNvSpPr>
          <p:nvPr/>
        </p:nvSpPr>
        <p:spPr bwMode="auto">
          <a:xfrm>
            <a:off x="5410200" y="2057400"/>
            <a:ext cx="5334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3" name="Line 8"/>
          <p:cNvSpPr>
            <a:spLocks noChangeShapeType="1"/>
          </p:cNvSpPr>
          <p:nvPr/>
        </p:nvSpPr>
        <p:spPr bwMode="auto">
          <a:xfrm>
            <a:off x="6705600" y="2057400"/>
            <a:ext cx="1524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4" name="Line 9"/>
          <p:cNvSpPr>
            <a:spLocks noChangeShapeType="1"/>
          </p:cNvSpPr>
          <p:nvPr/>
        </p:nvSpPr>
        <p:spPr bwMode="auto">
          <a:xfrm>
            <a:off x="7696200" y="2057400"/>
            <a:ext cx="762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5" name="Line 10"/>
          <p:cNvSpPr>
            <a:spLocks noChangeShapeType="1"/>
          </p:cNvSpPr>
          <p:nvPr/>
        </p:nvSpPr>
        <p:spPr bwMode="auto">
          <a:xfrm>
            <a:off x="4038600" y="3505200"/>
            <a:ext cx="9906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6" name="Line 11"/>
          <p:cNvSpPr>
            <a:spLocks noChangeShapeType="1"/>
          </p:cNvSpPr>
          <p:nvPr/>
        </p:nvSpPr>
        <p:spPr bwMode="auto">
          <a:xfrm>
            <a:off x="5029200" y="4191000"/>
            <a:ext cx="3657600" cy="0"/>
          </a:xfrm>
          <a:prstGeom prst="line">
            <a:avLst/>
          </a:prstGeom>
          <a:noFill/>
          <a:ln w="57150">
            <a:solidFill>
              <a:srgbClr val="1F408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7" name="Line 12"/>
          <p:cNvSpPr>
            <a:spLocks noChangeShapeType="1"/>
          </p:cNvSpPr>
          <p:nvPr/>
        </p:nvSpPr>
        <p:spPr bwMode="auto">
          <a:xfrm>
            <a:off x="4038600" y="5638800"/>
            <a:ext cx="4648200" cy="0"/>
          </a:xfrm>
          <a:prstGeom prst="line">
            <a:avLst/>
          </a:prstGeom>
          <a:noFill/>
          <a:ln w="38100">
            <a:solidFill>
              <a:srgbClr val="1F408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8" name="Line 13"/>
          <p:cNvSpPr>
            <a:spLocks noChangeShapeType="1"/>
          </p:cNvSpPr>
          <p:nvPr/>
        </p:nvSpPr>
        <p:spPr bwMode="auto">
          <a:xfrm>
            <a:off x="4038600" y="4191000"/>
            <a:ext cx="9906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9" name="Line 14"/>
          <p:cNvSpPr>
            <a:spLocks noChangeShapeType="1"/>
          </p:cNvSpPr>
          <p:nvPr/>
        </p:nvSpPr>
        <p:spPr bwMode="auto">
          <a:xfrm flipV="1">
            <a:off x="4038600" y="4191000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0" name="Line 15"/>
          <p:cNvSpPr>
            <a:spLocks noChangeShapeType="1"/>
          </p:cNvSpPr>
          <p:nvPr/>
        </p:nvSpPr>
        <p:spPr bwMode="auto">
          <a:xfrm flipV="1">
            <a:off x="8686800" y="41910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1" name="Line 16"/>
          <p:cNvSpPr>
            <a:spLocks noChangeShapeType="1"/>
          </p:cNvSpPr>
          <p:nvPr/>
        </p:nvSpPr>
        <p:spPr bwMode="auto">
          <a:xfrm flipV="1">
            <a:off x="5562600" y="4191000"/>
            <a:ext cx="609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2" name="Line 17"/>
          <p:cNvSpPr>
            <a:spLocks noChangeShapeType="1"/>
          </p:cNvSpPr>
          <p:nvPr/>
        </p:nvSpPr>
        <p:spPr bwMode="auto">
          <a:xfrm flipV="1">
            <a:off x="7239000" y="41910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3" name="Text Box 18"/>
          <p:cNvSpPr txBox="1">
            <a:spLocks noChangeArrowheads="1"/>
          </p:cNvSpPr>
          <p:nvPr/>
        </p:nvSpPr>
        <p:spPr bwMode="auto">
          <a:xfrm>
            <a:off x="3657600" y="1828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26644" name="Text Box 19"/>
          <p:cNvSpPr txBox="1">
            <a:spLocks noChangeArrowheads="1"/>
          </p:cNvSpPr>
          <p:nvPr/>
        </p:nvSpPr>
        <p:spPr bwMode="auto">
          <a:xfrm>
            <a:off x="3657600" y="3962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26645" name="Text Box 20"/>
          <p:cNvSpPr txBox="1">
            <a:spLocks noChangeArrowheads="1"/>
          </p:cNvSpPr>
          <p:nvPr/>
        </p:nvSpPr>
        <p:spPr bwMode="auto">
          <a:xfrm>
            <a:off x="3657600" y="32766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B</a:t>
            </a:r>
          </a:p>
        </p:txBody>
      </p:sp>
      <p:sp>
        <p:nvSpPr>
          <p:cNvPr id="26646" name="Text Box 21"/>
          <p:cNvSpPr txBox="1">
            <a:spLocks noChangeArrowheads="1"/>
          </p:cNvSpPr>
          <p:nvPr/>
        </p:nvSpPr>
        <p:spPr bwMode="auto">
          <a:xfrm>
            <a:off x="3657600" y="5410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B</a:t>
            </a:r>
          </a:p>
        </p:txBody>
      </p:sp>
      <p:sp>
        <p:nvSpPr>
          <p:cNvPr id="26649" name="AutoShape 24"/>
          <p:cNvSpPr>
            <a:spLocks/>
          </p:cNvSpPr>
          <p:nvPr/>
        </p:nvSpPr>
        <p:spPr bwMode="auto">
          <a:xfrm rot="16153510" flipV="1">
            <a:off x="6620669" y="2675731"/>
            <a:ext cx="533400" cy="3563938"/>
          </a:xfrm>
          <a:prstGeom prst="leftBrace">
            <a:avLst>
              <a:gd name="adj1" fmla="val 55432"/>
              <a:gd name="adj2" fmla="val 5054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0" name="Text Box 25"/>
              <p:cNvSpPr txBox="1">
                <a:spLocks noChangeArrowheads="1"/>
              </p:cNvSpPr>
              <p:nvPr/>
            </p:nvSpPr>
            <p:spPr bwMode="auto">
              <a:xfrm>
                <a:off x="6456040" y="4695527"/>
                <a:ext cx="7620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400" b="1" i="1" smtClean="0">
                          <a:solidFill>
                            <a:srgbClr val="1F408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1F408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650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6040" y="4695527"/>
                <a:ext cx="762000" cy="461665"/>
              </a:xfrm>
              <a:prstGeom prst="rect">
                <a:avLst/>
              </a:prstGeom>
              <a:blipFill>
                <a:blip r:embed="rId3"/>
                <a:stretch>
                  <a:fillRect l="-2400" r="-20800" b="-1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51" name="Text Box 26"/>
              <p:cNvSpPr txBox="1">
                <a:spLocks noChangeArrowheads="1"/>
              </p:cNvSpPr>
              <p:nvPr/>
            </p:nvSpPr>
            <p:spPr bwMode="auto">
              <a:xfrm>
                <a:off x="4267200" y="3733800"/>
                <a:ext cx="533400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folHlin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folHlin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folHlin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651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7200" y="3733800"/>
                <a:ext cx="533400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9">
                <a:extLst>
                  <a:ext uri="{FF2B5EF4-FFF2-40B4-BE49-F238E27FC236}">
                    <a16:creationId xmlns:a16="http://schemas.microsoft.com/office/drawing/2014/main" id="{464FF127-108F-4A45-81A0-CDDF350F26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60296" y="2310408"/>
                <a:ext cx="6096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𝒇</m:t>
                      </m:r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7" name="Text Box 29">
                <a:extLst>
                  <a:ext uri="{FF2B5EF4-FFF2-40B4-BE49-F238E27FC236}">
                    <a16:creationId xmlns:a16="http://schemas.microsoft.com/office/drawing/2014/main" id="{464FF127-108F-4A45-81A0-CDDF350F2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60296" y="2310408"/>
                <a:ext cx="609600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29">
                <a:extLst>
                  <a:ext uri="{FF2B5EF4-FFF2-40B4-BE49-F238E27FC236}">
                    <a16:creationId xmlns:a16="http://schemas.microsoft.com/office/drawing/2014/main" id="{F607B6C7-6D93-416B-95E4-41E173D638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82397" y="4859237"/>
                <a:ext cx="609600" cy="47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8" name="Text Box 29">
                <a:extLst>
                  <a:ext uri="{FF2B5EF4-FFF2-40B4-BE49-F238E27FC236}">
                    <a16:creationId xmlns:a16="http://schemas.microsoft.com/office/drawing/2014/main" id="{F607B6C7-6D93-416B-95E4-41E173D6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82397" y="4859237"/>
                <a:ext cx="609600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018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≈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𝑯𝒊𝒍𝒃𝒆𝒓𝒕</m:t>
                    </m:r>
                  </m:oMath>
                </a14:m>
                <a:r>
                  <a:rPr lang="zh-CN" altLang="en-US" b="1" dirty="0">
                    <a:solidFill>
                      <a:schemeClr val="bg1"/>
                    </a:solidFill>
                  </a:rPr>
                  <a:t>旅馆</a:t>
                </a:r>
              </a:p>
            </p:txBody>
          </p:sp>
        </mc:Choice>
        <mc:Fallback xmlns="">
          <p:sp>
            <p:nvSpPr>
              <p:cNvPr id="27651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8792" b="-33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652" name="Group 58"/>
          <p:cNvGrpSpPr>
            <a:grpSpLocks/>
          </p:cNvGrpSpPr>
          <p:nvPr/>
        </p:nvGrpSpPr>
        <p:grpSpPr bwMode="auto">
          <a:xfrm>
            <a:off x="2927648" y="1160512"/>
            <a:ext cx="6624736" cy="3276600"/>
            <a:chOff x="1536" y="1392"/>
            <a:chExt cx="3312" cy="2064"/>
          </a:xfrm>
        </p:grpSpPr>
        <p:sp>
          <p:nvSpPr>
            <p:cNvPr id="27653" name="Line 4"/>
            <p:cNvSpPr>
              <a:spLocks noChangeShapeType="1"/>
            </p:cNvSpPr>
            <p:nvPr/>
          </p:nvSpPr>
          <p:spPr bwMode="auto">
            <a:xfrm>
              <a:off x="1584" y="1440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4" name="Line 5"/>
            <p:cNvSpPr>
              <a:spLocks noChangeShapeType="1"/>
            </p:cNvSpPr>
            <p:nvPr/>
          </p:nvSpPr>
          <p:spPr bwMode="auto">
            <a:xfrm>
              <a:off x="1584" y="2112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5" name="Oval 6"/>
            <p:cNvSpPr>
              <a:spLocks noChangeArrowheads="1"/>
            </p:cNvSpPr>
            <p:nvPr/>
          </p:nvSpPr>
          <p:spPr bwMode="auto">
            <a:xfrm>
              <a:off x="1536" y="1392"/>
              <a:ext cx="48" cy="9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56" name="Oval 7"/>
            <p:cNvSpPr>
              <a:spLocks noChangeArrowheads="1"/>
            </p:cNvSpPr>
            <p:nvPr/>
          </p:nvSpPr>
          <p:spPr bwMode="auto">
            <a:xfrm>
              <a:off x="4560" y="1392"/>
              <a:ext cx="48" cy="9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57" name="Line 8"/>
            <p:cNvSpPr>
              <a:spLocks noChangeShapeType="1"/>
            </p:cNvSpPr>
            <p:nvPr/>
          </p:nvSpPr>
          <p:spPr bwMode="auto">
            <a:xfrm>
              <a:off x="1584" y="144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8" name="Line 9"/>
            <p:cNvSpPr>
              <a:spLocks noChangeShapeType="1"/>
            </p:cNvSpPr>
            <p:nvPr/>
          </p:nvSpPr>
          <p:spPr bwMode="auto">
            <a:xfrm>
              <a:off x="1728" y="144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9" name="Line 10"/>
            <p:cNvSpPr>
              <a:spLocks noChangeShapeType="1"/>
            </p:cNvSpPr>
            <p:nvPr/>
          </p:nvSpPr>
          <p:spPr bwMode="auto">
            <a:xfrm>
              <a:off x="4560" y="144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0" name="Line 11"/>
            <p:cNvSpPr>
              <a:spLocks noChangeShapeType="1"/>
            </p:cNvSpPr>
            <p:nvPr/>
          </p:nvSpPr>
          <p:spPr bwMode="auto">
            <a:xfrm>
              <a:off x="2880" y="144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1" name="Line 12"/>
            <p:cNvSpPr>
              <a:spLocks noChangeShapeType="1"/>
            </p:cNvSpPr>
            <p:nvPr/>
          </p:nvSpPr>
          <p:spPr bwMode="auto">
            <a:xfrm>
              <a:off x="2256" y="144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2" name="Line 13"/>
            <p:cNvSpPr>
              <a:spLocks noChangeShapeType="1"/>
            </p:cNvSpPr>
            <p:nvPr/>
          </p:nvSpPr>
          <p:spPr bwMode="auto">
            <a:xfrm>
              <a:off x="1872" y="144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3" name="Line 14"/>
            <p:cNvSpPr>
              <a:spLocks noChangeShapeType="1"/>
            </p:cNvSpPr>
            <p:nvPr/>
          </p:nvSpPr>
          <p:spPr bwMode="auto">
            <a:xfrm>
              <a:off x="3504" y="144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4" name="Line 15"/>
            <p:cNvSpPr>
              <a:spLocks noChangeShapeType="1"/>
            </p:cNvSpPr>
            <p:nvPr/>
          </p:nvSpPr>
          <p:spPr bwMode="auto">
            <a:xfrm>
              <a:off x="4032" y="144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5" name="Line 16"/>
            <p:cNvSpPr>
              <a:spLocks noChangeShapeType="1"/>
            </p:cNvSpPr>
            <p:nvPr/>
          </p:nvSpPr>
          <p:spPr bwMode="auto">
            <a:xfrm>
              <a:off x="4464" y="144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6" name="Line 17"/>
            <p:cNvSpPr>
              <a:spLocks noChangeShapeType="1"/>
            </p:cNvSpPr>
            <p:nvPr/>
          </p:nvSpPr>
          <p:spPr bwMode="auto">
            <a:xfrm>
              <a:off x="4320" y="144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7" name="Oval 18"/>
            <p:cNvSpPr>
              <a:spLocks noChangeArrowheads="1"/>
            </p:cNvSpPr>
            <p:nvPr/>
          </p:nvSpPr>
          <p:spPr bwMode="auto">
            <a:xfrm>
              <a:off x="1536" y="2064"/>
              <a:ext cx="48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68" name="Oval 19"/>
            <p:cNvSpPr>
              <a:spLocks noChangeArrowheads="1"/>
            </p:cNvSpPr>
            <p:nvPr/>
          </p:nvSpPr>
          <p:spPr bwMode="auto">
            <a:xfrm>
              <a:off x="4560" y="2064"/>
              <a:ext cx="48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69" name="Line 20"/>
            <p:cNvSpPr>
              <a:spLocks noChangeShapeType="1"/>
            </p:cNvSpPr>
            <p:nvPr/>
          </p:nvSpPr>
          <p:spPr bwMode="auto">
            <a:xfrm>
              <a:off x="1584" y="2736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0" name="Line 21"/>
            <p:cNvSpPr>
              <a:spLocks noChangeShapeType="1"/>
            </p:cNvSpPr>
            <p:nvPr/>
          </p:nvSpPr>
          <p:spPr bwMode="auto">
            <a:xfrm>
              <a:off x="1584" y="34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1" name="Oval 22"/>
            <p:cNvSpPr>
              <a:spLocks noChangeArrowheads="1"/>
            </p:cNvSpPr>
            <p:nvPr/>
          </p:nvSpPr>
          <p:spPr bwMode="auto">
            <a:xfrm>
              <a:off x="1536" y="2688"/>
              <a:ext cx="48" cy="9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2" name="Oval 23"/>
            <p:cNvSpPr>
              <a:spLocks noChangeArrowheads="1"/>
            </p:cNvSpPr>
            <p:nvPr/>
          </p:nvSpPr>
          <p:spPr bwMode="auto">
            <a:xfrm>
              <a:off x="4560" y="2688"/>
              <a:ext cx="48" cy="9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3" name="Line 24"/>
            <p:cNvSpPr>
              <a:spLocks noChangeShapeType="1"/>
            </p:cNvSpPr>
            <p:nvPr/>
          </p:nvSpPr>
          <p:spPr bwMode="auto">
            <a:xfrm>
              <a:off x="2880" y="273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4" name="Line 25"/>
            <p:cNvSpPr>
              <a:spLocks noChangeShapeType="1"/>
            </p:cNvSpPr>
            <p:nvPr/>
          </p:nvSpPr>
          <p:spPr bwMode="auto">
            <a:xfrm>
              <a:off x="3504" y="273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5" name="Line 26"/>
            <p:cNvSpPr>
              <a:spLocks noChangeShapeType="1"/>
            </p:cNvSpPr>
            <p:nvPr/>
          </p:nvSpPr>
          <p:spPr bwMode="auto">
            <a:xfrm>
              <a:off x="4032" y="273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6" name="Line 27"/>
            <p:cNvSpPr>
              <a:spLocks noChangeShapeType="1"/>
            </p:cNvSpPr>
            <p:nvPr/>
          </p:nvSpPr>
          <p:spPr bwMode="auto">
            <a:xfrm>
              <a:off x="4464" y="273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7" name="Line 28"/>
            <p:cNvSpPr>
              <a:spLocks noChangeShapeType="1"/>
            </p:cNvSpPr>
            <p:nvPr/>
          </p:nvSpPr>
          <p:spPr bwMode="auto">
            <a:xfrm>
              <a:off x="4320" y="273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8" name="Oval 29"/>
            <p:cNvSpPr>
              <a:spLocks noChangeArrowheads="1"/>
            </p:cNvSpPr>
            <p:nvPr/>
          </p:nvSpPr>
          <p:spPr bwMode="auto">
            <a:xfrm>
              <a:off x="1536" y="3360"/>
              <a:ext cx="48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9" name="Oval 30"/>
            <p:cNvSpPr>
              <a:spLocks noChangeArrowheads="1"/>
            </p:cNvSpPr>
            <p:nvPr/>
          </p:nvSpPr>
          <p:spPr bwMode="auto">
            <a:xfrm>
              <a:off x="4560" y="3360"/>
              <a:ext cx="48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0" name="Oval 31"/>
            <p:cNvSpPr>
              <a:spLocks noChangeArrowheads="1"/>
            </p:cNvSpPr>
            <p:nvPr/>
          </p:nvSpPr>
          <p:spPr bwMode="auto">
            <a:xfrm>
              <a:off x="3072" y="2688"/>
              <a:ext cx="48" cy="9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1" name="Oval 32"/>
            <p:cNvSpPr>
              <a:spLocks noChangeArrowheads="1"/>
            </p:cNvSpPr>
            <p:nvPr/>
          </p:nvSpPr>
          <p:spPr bwMode="auto">
            <a:xfrm>
              <a:off x="2592" y="2688"/>
              <a:ext cx="48" cy="9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2" name="Oval 33"/>
            <p:cNvSpPr>
              <a:spLocks noChangeArrowheads="1"/>
            </p:cNvSpPr>
            <p:nvPr/>
          </p:nvSpPr>
          <p:spPr bwMode="auto">
            <a:xfrm>
              <a:off x="2208" y="2688"/>
              <a:ext cx="48" cy="9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3" name="Oval 34"/>
            <p:cNvSpPr>
              <a:spLocks noChangeArrowheads="1"/>
            </p:cNvSpPr>
            <p:nvPr/>
          </p:nvSpPr>
          <p:spPr bwMode="auto">
            <a:xfrm>
              <a:off x="2016" y="2688"/>
              <a:ext cx="48" cy="9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4" name="Oval 35"/>
            <p:cNvSpPr>
              <a:spLocks noChangeArrowheads="1"/>
            </p:cNvSpPr>
            <p:nvPr/>
          </p:nvSpPr>
          <p:spPr bwMode="auto">
            <a:xfrm>
              <a:off x="1872" y="2688"/>
              <a:ext cx="48" cy="9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5" name="Oval 36"/>
            <p:cNvSpPr>
              <a:spLocks noChangeArrowheads="1"/>
            </p:cNvSpPr>
            <p:nvPr/>
          </p:nvSpPr>
          <p:spPr bwMode="auto">
            <a:xfrm>
              <a:off x="1776" y="2688"/>
              <a:ext cx="48" cy="9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6" name="Oval 37"/>
            <p:cNvSpPr>
              <a:spLocks noChangeArrowheads="1"/>
            </p:cNvSpPr>
            <p:nvPr/>
          </p:nvSpPr>
          <p:spPr bwMode="auto">
            <a:xfrm>
              <a:off x="3072" y="3360"/>
              <a:ext cx="48" cy="96"/>
            </a:xfrm>
            <a:prstGeom prst="ellipse">
              <a:avLst/>
            </a:prstGeom>
            <a:solidFill>
              <a:srgbClr val="1F4081"/>
            </a:solidFill>
            <a:ln w="9525">
              <a:solidFill>
                <a:srgbClr val="1F408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7" name="Oval 38"/>
            <p:cNvSpPr>
              <a:spLocks noChangeArrowheads="1"/>
            </p:cNvSpPr>
            <p:nvPr/>
          </p:nvSpPr>
          <p:spPr bwMode="auto">
            <a:xfrm>
              <a:off x="2592" y="3360"/>
              <a:ext cx="48" cy="96"/>
            </a:xfrm>
            <a:prstGeom prst="ellipse">
              <a:avLst/>
            </a:prstGeom>
            <a:solidFill>
              <a:srgbClr val="1F4081"/>
            </a:solidFill>
            <a:ln w="9525">
              <a:solidFill>
                <a:srgbClr val="1F408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8" name="Oval 39"/>
            <p:cNvSpPr>
              <a:spLocks noChangeArrowheads="1"/>
            </p:cNvSpPr>
            <p:nvPr/>
          </p:nvSpPr>
          <p:spPr bwMode="auto">
            <a:xfrm>
              <a:off x="2208" y="3360"/>
              <a:ext cx="48" cy="96"/>
            </a:xfrm>
            <a:prstGeom prst="ellipse">
              <a:avLst/>
            </a:prstGeom>
            <a:solidFill>
              <a:srgbClr val="1F4081"/>
            </a:solidFill>
            <a:ln w="9525">
              <a:solidFill>
                <a:srgbClr val="1F408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9" name="Oval 40"/>
            <p:cNvSpPr>
              <a:spLocks noChangeArrowheads="1"/>
            </p:cNvSpPr>
            <p:nvPr/>
          </p:nvSpPr>
          <p:spPr bwMode="auto">
            <a:xfrm>
              <a:off x="2016" y="3360"/>
              <a:ext cx="48" cy="96"/>
            </a:xfrm>
            <a:prstGeom prst="ellipse">
              <a:avLst/>
            </a:prstGeom>
            <a:solidFill>
              <a:srgbClr val="1F4081"/>
            </a:solidFill>
            <a:ln w="9525">
              <a:solidFill>
                <a:srgbClr val="1F408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90" name="Oval 41"/>
            <p:cNvSpPr>
              <a:spLocks noChangeArrowheads="1"/>
            </p:cNvSpPr>
            <p:nvPr/>
          </p:nvSpPr>
          <p:spPr bwMode="auto">
            <a:xfrm>
              <a:off x="1872" y="3360"/>
              <a:ext cx="48" cy="96"/>
            </a:xfrm>
            <a:prstGeom prst="ellipse">
              <a:avLst/>
            </a:prstGeom>
            <a:solidFill>
              <a:srgbClr val="1F4081"/>
            </a:solidFill>
            <a:ln w="9525">
              <a:solidFill>
                <a:srgbClr val="1F408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91" name="Oval 42"/>
            <p:cNvSpPr>
              <a:spLocks noChangeArrowheads="1"/>
            </p:cNvSpPr>
            <p:nvPr/>
          </p:nvSpPr>
          <p:spPr bwMode="auto">
            <a:xfrm>
              <a:off x="1776" y="3360"/>
              <a:ext cx="48" cy="96"/>
            </a:xfrm>
            <a:prstGeom prst="ellipse">
              <a:avLst/>
            </a:prstGeom>
            <a:solidFill>
              <a:srgbClr val="1F4081"/>
            </a:solidFill>
            <a:ln w="9525">
              <a:solidFill>
                <a:srgbClr val="1F408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92" name="Line 43"/>
            <p:cNvSpPr>
              <a:spLocks noChangeShapeType="1"/>
            </p:cNvSpPr>
            <p:nvPr/>
          </p:nvSpPr>
          <p:spPr bwMode="auto">
            <a:xfrm>
              <a:off x="2400" y="273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3" name="Line 44"/>
            <p:cNvSpPr>
              <a:spLocks noChangeShapeType="1"/>
            </p:cNvSpPr>
            <p:nvPr/>
          </p:nvSpPr>
          <p:spPr bwMode="auto">
            <a:xfrm>
              <a:off x="1680" y="273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4" name="Line 45"/>
            <p:cNvSpPr>
              <a:spLocks noChangeShapeType="1"/>
            </p:cNvSpPr>
            <p:nvPr/>
          </p:nvSpPr>
          <p:spPr bwMode="auto">
            <a:xfrm>
              <a:off x="1584" y="2736"/>
              <a:ext cx="148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5" name="Line 46"/>
            <p:cNvSpPr>
              <a:spLocks noChangeShapeType="1"/>
            </p:cNvSpPr>
            <p:nvPr/>
          </p:nvSpPr>
          <p:spPr bwMode="auto">
            <a:xfrm flipH="1">
              <a:off x="2640" y="2784"/>
              <a:ext cx="192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6" name="Line 47"/>
            <p:cNvSpPr>
              <a:spLocks noChangeShapeType="1"/>
            </p:cNvSpPr>
            <p:nvPr/>
          </p:nvSpPr>
          <p:spPr bwMode="auto">
            <a:xfrm flipH="1">
              <a:off x="2256" y="2736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7" name="Line 48"/>
            <p:cNvSpPr>
              <a:spLocks noChangeShapeType="1"/>
            </p:cNvSpPr>
            <p:nvPr/>
          </p:nvSpPr>
          <p:spPr bwMode="auto">
            <a:xfrm flipH="1">
              <a:off x="2064" y="2736"/>
              <a:ext cx="52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8" name="Line 49"/>
            <p:cNvSpPr>
              <a:spLocks noChangeShapeType="1"/>
            </p:cNvSpPr>
            <p:nvPr/>
          </p:nvSpPr>
          <p:spPr bwMode="auto">
            <a:xfrm flipH="1">
              <a:off x="1920" y="2736"/>
              <a:ext cx="28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9" name="Line 50"/>
            <p:cNvSpPr>
              <a:spLocks noChangeShapeType="1"/>
            </p:cNvSpPr>
            <p:nvPr/>
          </p:nvSpPr>
          <p:spPr bwMode="auto">
            <a:xfrm flipH="1">
              <a:off x="1824" y="2784"/>
              <a:ext cx="19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700" name="Line 51"/>
            <p:cNvSpPr>
              <a:spLocks noChangeShapeType="1"/>
            </p:cNvSpPr>
            <p:nvPr/>
          </p:nvSpPr>
          <p:spPr bwMode="auto">
            <a:xfrm>
              <a:off x="1632" y="3456"/>
              <a:ext cx="144" cy="0"/>
            </a:xfrm>
            <a:prstGeom prst="line">
              <a:avLst/>
            </a:prstGeom>
            <a:noFill/>
            <a:ln w="9525">
              <a:solidFill>
                <a:srgbClr val="1F408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701" name="Line 52"/>
            <p:cNvSpPr>
              <a:spLocks noChangeShapeType="1"/>
            </p:cNvSpPr>
            <p:nvPr/>
          </p:nvSpPr>
          <p:spPr bwMode="auto">
            <a:xfrm>
              <a:off x="1632" y="2688"/>
              <a:ext cx="14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702" name="Text Box 53"/>
            <p:cNvSpPr txBox="1">
              <a:spLocks noChangeArrowheads="1"/>
            </p:cNvSpPr>
            <p:nvPr/>
          </p:nvSpPr>
          <p:spPr bwMode="auto">
            <a:xfrm>
              <a:off x="2928" y="244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1/2</a:t>
              </a:r>
            </a:p>
          </p:txBody>
        </p:sp>
        <p:sp>
          <p:nvSpPr>
            <p:cNvPr id="27703" name="Text Box 54"/>
            <p:cNvSpPr txBox="1">
              <a:spLocks noChangeArrowheads="1"/>
            </p:cNvSpPr>
            <p:nvPr/>
          </p:nvSpPr>
          <p:spPr bwMode="auto">
            <a:xfrm>
              <a:off x="2448" y="244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1/3</a:t>
              </a:r>
            </a:p>
          </p:txBody>
        </p:sp>
        <p:sp>
          <p:nvSpPr>
            <p:cNvPr id="27704" name="Text Box 55"/>
            <p:cNvSpPr txBox="1">
              <a:spLocks noChangeArrowheads="1"/>
            </p:cNvSpPr>
            <p:nvPr/>
          </p:nvSpPr>
          <p:spPr bwMode="auto">
            <a:xfrm>
              <a:off x="2064" y="244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1/4</a:t>
              </a:r>
            </a:p>
          </p:txBody>
        </p:sp>
        <p:sp>
          <p:nvSpPr>
            <p:cNvPr id="27705" name="Text Box 56"/>
            <p:cNvSpPr txBox="1">
              <a:spLocks noChangeArrowheads="1"/>
            </p:cNvSpPr>
            <p:nvPr/>
          </p:nvSpPr>
          <p:spPr bwMode="auto">
            <a:xfrm>
              <a:off x="1584" y="2448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1/</a:t>
              </a:r>
              <a:r>
                <a:rPr lang="en-US" altLang="zh-CN" sz="2400">
                  <a:latin typeface="Times New Roman" panose="02020603050405020304" pitchFamily="18" charset="0"/>
                </a:rPr>
                <a:t>n …</a:t>
              </a:r>
            </a:p>
          </p:txBody>
        </p:sp>
        <p:sp>
          <p:nvSpPr>
            <p:cNvPr id="27706" name="Text Box 57"/>
            <p:cNvSpPr txBox="1">
              <a:spLocks noChangeArrowheads="1"/>
            </p:cNvSpPr>
            <p:nvPr/>
          </p:nvSpPr>
          <p:spPr bwMode="auto">
            <a:xfrm>
              <a:off x="4416" y="244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1/1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3"/>
              <p:cNvSpPr txBox="1">
                <a:spLocks noChangeArrowheads="1"/>
              </p:cNvSpPr>
              <p:nvPr/>
            </p:nvSpPr>
            <p:spPr bwMode="auto">
              <a:xfrm>
                <a:off x="1919536" y="4828302"/>
                <a:ext cx="8496944" cy="169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000" b="1" i="1" ker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000" b="1" i="1" kern="0">
                          <a:latin typeface="Cambria Math" panose="02040503050406030204" pitchFamily="18" charset="0"/>
                        </a:rPr>
                        <m:t>⟶</m:t>
                      </m:r>
                      <m:d>
                        <m:dPr>
                          <m:ctrlPr>
                            <a:rPr lang="en-US" altLang="zh-CN" sz="2000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0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1" i="1" kern="0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ker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ker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kern="0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1" i="1" ker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000" b="1" i="1" ker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1" i="1" ker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sz="2000" b="1" i="1" ker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000" b="1" i="1" ker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1" i="1" ker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sz="2000" b="1" i="1" ker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i="1" ker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i="1" ker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000" b="1" i="1" kern="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1" i="1" kern="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sz="2000" b="1" i="1" kern="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−{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e>
                              <m:r>
                                <a:rPr lang="en-US" altLang="zh-CN" sz="2000" b="1" i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1" ker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1" kern="0" dirty="0">
                                  <a:sym typeface="Symbol" panose="05050102010706020507" pitchFamily="18" charset="2"/>
                                </a:rPr>
                                <m:t>其他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1" kern="0" dirty="0">
                                  <a:sym typeface="Symbol" panose="05050102010706020507" pitchFamily="18" charset="2"/>
                                </a:rPr>
                                <m:t>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1" kern="0" dirty="0">
                                  <a:sym typeface="Symbol" panose="05050102010706020507" pitchFamily="18" charset="2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1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zh-CN" sz="2000" b="1" kern="0" dirty="0"/>
              </a:p>
            </p:txBody>
          </p:sp>
        </mc:Choice>
        <mc:Fallback xmlns="">
          <p:sp>
            <p:nvSpPr>
              <p:cNvPr id="5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9536" y="4828302"/>
                <a:ext cx="8496944" cy="1697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21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开始构造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𝑯𝒊𝒍𝒃𝒆𝒓𝒕</m:t>
                    </m:r>
                  </m:oMath>
                </a14:m>
                <a:r>
                  <a:rPr lang="zh-CN" altLang="en-US" b="1" dirty="0">
                    <a:solidFill>
                      <a:schemeClr val="bg1"/>
                    </a:solidFill>
                  </a:rPr>
                  <a:t>旅馆</a:t>
                </a:r>
              </a:p>
            </p:txBody>
          </p:sp>
        </mc:Choice>
        <mc:Fallback xmlns="">
          <p:sp>
            <p:nvSpPr>
              <p:cNvPr id="2867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8792" b="-33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6" name="Line 3"/>
          <p:cNvSpPr>
            <a:spLocks noChangeShapeType="1"/>
          </p:cNvSpPr>
          <p:nvPr/>
        </p:nvSpPr>
        <p:spPr bwMode="auto">
          <a:xfrm>
            <a:off x="4038600" y="1497360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77" name="Line 4"/>
          <p:cNvSpPr>
            <a:spLocks noChangeShapeType="1"/>
          </p:cNvSpPr>
          <p:nvPr/>
        </p:nvSpPr>
        <p:spPr bwMode="auto">
          <a:xfrm>
            <a:off x="4038600" y="2945160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78" name="Line 5"/>
          <p:cNvSpPr>
            <a:spLocks noChangeShapeType="1"/>
          </p:cNvSpPr>
          <p:nvPr/>
        </p:nvSpPr>
        <p:spPr bwMode="auto">
          <a:xfrm>
            <a:off x="4038600" y="3972272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79" name="Line 6"/>
          <p:cNvSpPr>
            <a:spLocks noChangeShapeType="1"/>
          </p:cNvSpPr>
          <p:nvPr/>
        </p:nvSpPr>
        <p:spPr bwMode="auto">
          <a:xfrm>
            <a:off x="8686800" y="149736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>
            <a:off x="5410200" y="1497360"/>
            <a:ext cx="5334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>
            <a:off x="6705600" y="1497360"/>
            <a:ext cx="1524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82" name="Line 9"/>
          <p:cNvSpPr>
            <a:spLocks noChangeShapeType="1"/>
          </p:cNvSpPr>
          <p:nvPr/>
        </p:nvSpPr>
        <p:spPr bwMode="auto">
          <a:xfrm>
            <a:off x="7696200" y="1497360"/>
            <a:ext cx="762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83" name="Line 10"/>
          <p:cNvSpPr>
            <a:spLocks noChangeShapeType="1"/>
          </p:cNvSpPr>
          <p:nvPr/>
        </p:nvSpPr>
        <p:spPr bwMode="auto">
          <a:xfrm>
            <a:off x="4038600" y="2945160"/>
            <a:ext cx="9906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84" name="Line 11"/>
          <p:cNvSpPr>
            <a:spLocks noChangeShapeType="1"/>
          </p:cNvSpPr>
          <p:nvPr/>
        </p:nvSpPr>
        <p:spPr bwMode="auto">
          <a:xfrm>
            <a:off x="5029200" y="3972272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85" name="Line 12"/>
          <p:cNvSpPr>
            <a:spLocks noChangeShapeType="1"/>
          </p:cNvSpPr>
          <p:nvPr/>
        </p:nvSpPr>
        <p:spPr bwMode="auto">
          <a:xfrm>
            <a:off x="4038600" y="5420072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86" name="Line 13"/>
          <p:cNvSpPr>
            <a:spLocks noChangeShapeType="1"/>
          </p:cNvSpPr>
          <p:nvPr/>
        </p:nvSpPr>
        <p:spPr bwMode="auto">
          <a:xfrm>
            <a:off x="4038600" y="3972272"/>
            <a:ext cx="990600" cy="0"/>
          </a:xfrm>
          <a:prstGeom prst="line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87" name="Text Box 18"/>
          <p:cNvSpPr txBox="1">
            <a:spLocks noChangeArrowheads="1"/>
          </p:cNvSpPr>
          <p:nvPr/>
        </p:nvSpPr>
        <p:spPr bwMode="auto">
          <a:xfrm>
            <a:off x="3657600" y="126876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28688" name="Text Box 19"/>
          <p:cNvSpPr txBox="1">
            <a:spLocks noChangeArrowheads="1"/>
          </p:cNvSpPr>
          <p:nvPr/>
        </p:nvSpPr>
        <p:spPr bwMode="auto">
          <a:xfrm>
            <a:off x="3657600" y="3743672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28689" name="Text Box 20"/>
          <p:cNvSpPr txBox="1">
            <a:spLocks noChangeArrowheads="1"/>
          </p:cNvSpPr>
          <p:nvPr/>
        </p:nvSpPr>
        <p:spPr bwMode="auto">
          <a:xfrm>
            <a:off x="3657600" y="271656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B</a:t>
            </a:r>
          </a:p>
        </p:txBody>
      </p:sp>
      <p:sp>
        <p:nvSpPr>
          <p:cNvPr id="28690" name="Text Box 21"/>
          <p:cNvSpPr txBox="1">
            <a:spLocks noChangeArrowheads="1"/>
          </p:cNvSpPr>
          <p:nvPr/>
        </p:nvSpPr>
        <p:spPr bwMode="auto">
          <a:xfrm>
            <a:off x="3657600" y="5191472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B</a:t>
            </a:r>
          </a:p>
        </p:txBody>
      </p:sp>
      <p:sp>
        <p:nvSpPr>
          <p:cNvPr id="28691" name="Text Box 22"/>
          <p:cNvSpPr txBox="1">
            <a:spLocks noChangeArrowheads="1"/>
          </p:cNvSpPr>
          <p:nvPr/>
        </p:nvSpPr>
        <p:spPr bwMode="auto">
          <a:xfrm>
            <a:off x="8763000" y="187836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f</a:t>
            </a:r>
          </a:p>
        </p:txBody>
      </p:sp>
      <p:sp>
        <p:nvSpPr>
          <p:cNvPr id="28692" name="Text Box 23"/>
          <p:cNvSpPr txBox="1">
            <a:spLocks noChangeArrowheads="1"/>
          </p:cNvSpPr>
          <p:nvPr/>
        </p:nvSpPr>
        <p:spPr bwMode="auto">
          <a:xfrm>
            <a:off x="4876800" y="442947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f</a:t>
            </a:r>
            <a:endParaRPr lang="en-US" altLang="zh-CN" sz="2400" baseline="30000">
              <a:latin typeface="Arial Narrow" panose="020B0606020202030204" pitchFamily="34" charset="0"/>
            </a:endParaRPr>
          </a:p>
        </p:txBody>
      </p:sp>
      <p:sp>
        <p:nvSpPr>
          <p:cNvPr id="28693" name="Line 24"/>
          <p:cNvSpPr>
            <a:spLocks noChangeShapeType="1"/>
          </p:cNvSpPr>
          <p:nvPr/>
        </p:nvSpPr>
        <p:spPr bwMode="auto">
          <a:xfrm>
            <a:off x="5105400" y="5420072"/>
            <a:ext cx="990600" cy="0"/>
          </a:xfrm>
          <a:prstGeom prst="line">
            <a:avLst/>
          </a:prstGeom>
          <a:noFill/>
          <a:ln w="762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94" name="Line 25"/>
          <p:cNvSpPr>
            <a:spLocks noChangeShapeType="1"/>
          </p:cNvSpPr>
          <p:nvPr/>
        </p:nvSpPr>
        <p:spPr bwMode="auto">
          <a:xfrm>
            <a:off x="4038600" y="149736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95" name="Line 26"/>
          <p:cNvSpPr>
            <a:spLocks noChangeShapeType="1"/>
          </p:cNvSpPr>
          <p:nvPr/>
        </p:nvSpPr>
        <p:spPr bwMode="auto">
          <a:xfrm>
            <a:off x="5029200" y="3972272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96" name="Line 27"/>
          <p:cNvSpPr>
            <a:spLocks noChangeShapeType="1"/>
          </p:cNvSpPr>
          <p:nvPr/>
        </p:nvSpPr>
        <p:spPr bwMode="auto">
          <a:xfrm>
            <a:off x="6096000" y="3972272"/>
            <a:ext cx="990600" cy="0"/>
          </a:xfrm>
          <a:prstGeom prst="line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97" name="Line 28"/>
          <p:cNvSpPr>
            <a:spLocks noChangeShapeType="1"/>
          </p:cNvSpPr>
          <p:nvPr/>
        </p:nvSpPr>
        <p:spPr bwMode="auto">
          <a:xfrm flipV="1">
            <a:off x="5105400" y="3972272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98" name="Line 29"/>
          <p:cNvSpPr>
            <a:spLocks noChangeShapeType="1"/>
          </p:cNvSpPr>
          <p:nvPr/>
        </p:nvSpPr>
        <p:spPr bwMode="auto">
          <a:xfrm flipV="1">
            <a:off x="6096000" y="3972272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99" name="Line 30"/>
          <p:cNvSpPr>
            <a:spLocks noChangeShapeType="1"/>
          </p:cNvSpPr>
          <p:nvPr/>
        </p:nvSpPr>
        <p:spPr bwMode="auto">
          <a:xfrm>
            <a:off x="6096000" y="3972272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700" name="Line 31"/>
          <p:cNvSpPr>
            <a:spLocks noChangeShapeType="1"/>
          </p:cNvSpPr>
          <p:nvPr/>
        </p:nvSpPr>
        <p:spPr bwMode="auto">
          <a:xfrm>
            <a:off x="7086600" y="3972272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701" name="Line 32"/>
          <p:cNvSpPr>
            <a:spLocks noChangeShapeType="1"/>
          </p:cNvSpPr>
          <p:nvPr/>
        </p:nvSpPr>
        <p:spPr bwMode="auto">
          <a:xfrm>
            <a:off x="7162800" y="5420072"/>
            <a:ext cx="990600" cy="0"/>
          </a:xfrm>
          <a:prstGeom prst="line">
            <a:avLst/>
          </a:prstGeom>
          <a:noFill/>
          <a:ln w="762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702" name="Line 33"/>
          <p:cNvSpPr>
            <a:spLocks noChangeShapeType="1"/>
          </p:cNvSpPr>
          <p:nvPr/>
        </p:nvSpPr>
        <p:spPr bwMode="auto">
          <a:xfrm flipV="1">
            <a:off x="7162800" y="3972272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703" name="Line 34"/>
          <p:cNvSpPr>
            <a:spLocks noChangeShapeType="1"/>
          </p:cNvSpPr>
          <p:nvPr/>
        </p:nvSpPr>
        <p:spPr bwMode="auto">
          <a:xfrm flipV="1">
            <a:off x="8153400" y="3972272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704" name="Line 35"/>
          <p:cNvSpPr>
            <a:spLocks noChangeShapeType="1"/>
          </p:cNvSpPr>
          <p:nvPr/>
        </p:nvSpPr>
        <p:spPr bwMode="auto">
          <a:xfrm>
            <a:off x="8153400" y="3972272"/>
            <a:ext cx="990600" cy="0"/>
          </a:xfrm>
          <a:prstGeom prst="line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705" name="Line 36"/>
          <p:cNvSpPr>
            <a:spLocks noChangeShapeType="1"/>
          </p:cNvSpPr>
          <p:nvPr/>
        </p:nvSpPr>
        <p:spPr bwMode="auto">
          <a:xfrm>
            <a:off x="8153400" y="3972272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706" name="Text Box 38"/>
          <p:cNvSpPr txBox="1">
            <a:spLocks noChangeArrowheads="1"/>
          </p:cNvSpPr>
          <p:nvPr/>
        </p:nvSpPr>
        <p:spPr bwMode="auto">
          <a:xfrm>
            <a:off x="7010400" y="442947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f</a:t>
            </a:r>
            <a:endParaRPr lang="en-US" altLang="zh-CN" sz="2400" baseline="30000">
              <a:latin typeface="Arial Narrow" panose="020B0606020202030204" pitchFamily="34" charset="0"/>
            </a:endParaRPr>
          </a:p>
        </p:txBody>
      </p:sp>
      <p:sp>
        <p:nvSpPr>
          <p:cNvPr id="28707" name="Text Box 39"/>
          <p:cNvSpPr txBox="1">
            <a:spLocks noChangeArrowheads="1"/>
          </p:cNvSpPr>
          <p:nvPr/>
        </p:nvSpPr>
        <p:spPr bwMode="auto">
          <a:xfrm>
            <a:off x="5943600" y="442947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g</a:t>
            </a:r>
            <a:endParaRPr lang="en-US" altLang="zh-CN" sz="2400" baseline="30000">
              <a:latin typeface="Arial Narrow" panose="020B0606020202030204" pitchFamily="34" charset="0"/>
            </a:endParaRPr>
          </a:p>
        </p:txBody>
      </p:sp>
      <p:sp>
        <p:nvSpPr>
          <p:cNvPr id="28708" name="Text Box 40"/>
          <p:cNvSpPr txBox="1">
            <a:spLocks noChangeArrowheads="1"/>
          </p:cNvSpPr>
          <p:nvPr/>
        </p:nvSpPr>
        <p:spPr bwMode="auto">
          <a:xfrm>
            <a:off x="8001000" y="442947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g</a:t>
            </a:r>
            <a:endParaRPr lang="en-US" altLang="zh-CN" sz="2400" baseline="30000">
              <a:latin typeface="Arial Narrow" panose="020B0606020202030204" pitchFamily="34" charset="0"/>
            </a:endParaRPr>
          </a:p>
        </p:txBody>
      </p:sp>
      <p:sp>
        <p:nvSpPr>
          <p:cNvPr id="28709" name="AutoShape 42"/>
          <p:cNvSpPr>
            <a:spLocks noChangeArrowheads="1"/>
          </p:cNvSpPr>
          <p:nvPr/>
        </p:nvSpPr>
        <p:spPr bwMode="auto">
          <a:xfrm rot="-1922075">
            <a:off x="4572000" y="4048472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8710" name="AutoShape 43"/>
          <p:cNvSpPr>
            <a:spLocks noChangeArrowheads="1"/>
          </p:cNvSpPr>
          <p:nvPr/>
        </p:nvSpPr>
        <p:spPr bwMode="auto">
          <a:xfrm rot="2234845" flipV="1">
            <a:off x="5638800" y="4810472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8711" name="AutoShape 44"/>
          <p:cNvSpPr>
            <a:spLocks noChangeArrowheads="1"/>
          </p:cNvSpPr>
          <p:nvPr/>
        </p:nvSpPr>
        <p:spPr bwMode="auto">
          <a:xfrm rot="-1922075">
            <a:off x="6629400" y="4048472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8712" name="AutoShape 45"/>
          <p:cNvSpPr>
            <a:spLocks noChangeArrowheads="1"/>
          </p:cNvSpPr>
          <p:nvPr/>
        </p:nvSpPr>
        <p:spPr bwMode="auto">
          <a:xfrm rot="2234845" flipV="1">
            <a:off x="7772400" y="4810472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8713" name="Line 46"/>
          <p:cNvSpPr>
            <a:spLocks noChangeShapeType="1"/>
          </p:cNvSpPr>
          <p:nvPr/>
        </p:nvSpPr>
        <p:spPr bwMode="auto">
          <a:xfrm>
            <a:off x="4038600" y="2945160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714" name="Line 47"/>
          <p:cNvSpPr>
            <a:spLocks noChangeShapeType="1"/>
          </p:cNvSpPr>
          <p:nvPr/>
        </p:nvSpPr>
        <p:spPr bwMode="auto">
          <a:xfrm>
            <a:off x="4038600" y="2945160"/>
            <a:ext cx="9906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715" name="Text Box 48"/>
          <p:cNvSpPr txBox="1">
            <a:spLocks noChangeArrowheads="1"/>
          </p:cNvSpPr>
          <p:nvPr/>
        </p:nvSpPr>
        <p:spPr bwMode="auto">
          <a:xfrm>
            <a:off x="5486400" y="5420072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8716" name="Text Box 49"/>
          <p:cNvSpPr txBox="1">
            <a:spLocks noChangeArrowheads="1"/>
          </p:cNvSpPr>
          <p:nvPr/>
        </p:nvSpPr>
        <p:spPr bwMode="auto">
          <a:xfrm>
            <a:off x="4267200" y="3515072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8717" name="Text Box 50"/>
          <p:cNvSpPr txBox="1">
            <a:spLocks noChangeArrowheads="1"/>
          </p:cNvSpPr>
          <p:nvPr/>
        </p:nvSpPr>
        <p:spPr bwMode="auto">
          <a:xfrm>
            <a:off x="6324600" y="3515072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718" name="Text Box 51"/>
          <p:cNvSpPr txBox="1">
            <a:spLocks noChangeArrowheads="1"/>
          </p:cNvSpPr>
          <p:nvPr/>
        </p:nvSpPr>
        <p:spPr bwMode="auto">
          <a:xfrm>
            <a:off x="8382000" y="3515072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8719" name="Text Box 52"/>
          <p:cNvSpPr txBox="1">
            <a:spLocks noChangeArrowheads="1"/>
          </p:cNvSpPr>
          <p:nvPr/>
        </p:nvSpPr>
        <p:spPr bwMode="auto">
          <a:xfrm>
            <a:off x="7467600" y="5420072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720" name="Text Box 53"/>
          <p:cNvSpPr txBox="1">
            <a:spLocks noChangeArrowheads="1"/>
          </p:cNvSpPr>
          <p:nvPr/>
        </p:nvSpPr>
        <p:spPr bwMode="auto">
          <a:xfrm>
            <a:off x="5334000" y="3515072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1F4081"/>
                </a:solidFill>
                <a:latin typeface="Times New Roman" panose="02020603050405020304" pitchFamily="18" charset="0"/>
              </a:rPr>
              <a:t>E</a:t>
            </a:r>
            <a:endParaRPr lang="en-US" altLang="zh-CN" sz="2400" baseline="-25000">
              <a:solidFill>
                <a:srgbClr val="1F408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721" name="Text Box 54"/>
          <p:cNvSpPr txBox="1">
            <a:spLocks noChangeArrowheads="1"/>
          </p:cNvSpPr>
          <p:nvPr/>
        </p:nvSpPr>
        <p:spPr bwMode="auto">
          <a:xfrm>
            <a:off x="4419600" y="5420072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1F4081"/>
                </a:solidFill>
                <a:latin typeface="Times New Roman" panose="02020603050405020304" pitchFamily="18" charset="0"/>
              </a:rPr>
              <a:t>F</a:t>
            </a:r>
            <a:endParaRPr lang="en-US" altLang="zh-CN" sz="2400" baseline="-25000">
              <a:solidFill>
                <a:srgbClr val="1F408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56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</a:rPr>
              <a:t>“</a:t>
            </a:r>
            <a:r>
              <a:rPr lang="zh-CN" altLang="en-US" b="1" dirty="0"/>
              <a:t>搬家</a:t>
            </a:r>
            <a:r>
              <a:rPr lang="zh-CN" altLang="en-US" b="1" dirty="0">
                <a:latin typeface="Arial" panose="020B0604020202020204" pitchFamily="34" charset="0"/>
              </a:rPr>
              <a:t>”</a:t>
            </a:r>
            <a:r>
              <a:rPr lang="zh-CN" altLang="en-US" b="1" dirty="0"/>
              <a:t>之前</a:t>
            </a:r>
          </a:p>
        </p:txBody>
      </p:sp>
      <p:sp>
        <p:nvSpPr>
          <p:cNvPr id="29700" name="Line 3"/>
          <p:cNvSpPr>
            <a:spLocks noChangeShapeType="1"/>
          </p:cNvSpPr>
          <p:nvPr/>
        </p:nvSpPr>
        <p:spPr bwMode="auto">
          <a:xfrm>
            <a:off x="4038600" y="1713384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1" name="Line 4"/>
          <p:cNvSpPr>
            <a:spLocks noChangeShapeType="1"/>
          </p:cNvSpPr>
          <p:nvPr/>
        </p:nvSpPr>
        <p:spPr bwMode="auto">
          <a:xfrm>
            <a:off x="4038600" y="3161184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8686800" y="1713384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5410200" y="1713384"/>
            <a:ext cx="5334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6705600" y="1713384"/>
            <a:ext cx="1524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7696200" y="1713384"/>
            <a:ext cx="762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4038600" y="3161184"/>
            <a:ext cx="9906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5029200" y="41910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4038600" y="5638800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4038600" y="4191000"/>
            <a:ext cx="990600" cy="0"/>
          </a:xfrm>
          <a:prstGeom prst="line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3657600" y="1484784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3657600" y="3962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3657600" y="2924944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B</a:t>
            </a: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3657600" y="5410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B</a:t>
            </a:r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8763000" y="2094384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f</a:t>
            </a:r>
          </a:p>
        </p:txBody>
      </p:sp>
      <p:sp>
        <p:nvSpPr>
          <p:cNvPr id="29715" name="Line 20"/>
          <p:cNvSpPr>
            <a:spLocks noChangeShapeType="1"/>
          </p:cNvSpPr>
          <p:nvPr/>
        </p:nvSpPr>
        <p:spPr bwMode="auto">
          <a:xfrm>
            <a:off x="5105400" y="5638800"/>
            <a:ext cx="990600" cy="0"/>
          </a:xfrm>
          <a:prstGeom prst="line">
            <a:avLst/>
          </a:prstGeom>
          <a:noFill/>
          <a:ln w="762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16" name="Line 21"/>
          <p:cNvSpPr>
            <a:spLocks noChangeShapeType="1"/>
          </p:cNvSpPr>
          <p:nvPr/>
        </p:nvSpPr>
        <p:spPr bwMode="auto">
          <a:xfrm>
            <a:off x="4038600" y="1713384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17" name="Line 23"/>
          <p:cNvSpPr>
            <a:spLocks noChangeShapeType="1"/>
          </p:cNvSpPr>
          <p:nvPr/>
        </p:nvSpPr>
        <p:spPr bwMode="auto">
          <a:xfrm>
            <a:off x="6096000" y="4191000"/>
            <a:ext cx="990600" cy="0"/>
          </a:xfrm>
          <a:prstGeom prst="line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18" name="Line 24"/>
          <p:cNvSpPr>
            <a:spLocks noChangeShapeType="1"/>
          </p:cNvSpPr>
          <p:nvPr/>
        </p:nvSpPr>
        <p:spPr bwMode="auto">
          <a:xfrm flipV="1">
            <a:off x="5105400" y="4191000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19" name="Line 25"/>
          <p:cNvSpPr>
            <a:spLocks noChangeShapeType="1"/>
          </p:cNvSpPr>
          <p:nvPr/>
        </p:nvSpPr>
        <p:spPr bwMode="auto">
          <a:xfrm flipV="1">
            <a:off x="6096000" y="4191000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20" name="Line 28"/>
          <p:cNvSpPr>
            <a:spLocks noChangeShapeType="1"/>
          </p:cNvSpPr>
          <p:nvPr/>
        </p:nvSpPr>
        <p:spPr bwMode="auto">
          <a:xfrm>
            <a:off x="7162800" y="5638800"/>
            <a:ext cx="990600" cy="0"/>
          </a:xfrm>
          <a:prstGeom prst="line">
            <a:avLst/>
          </a:prstGeom>
          <a:noFill/>
          <a:ln w="762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21" name="Line 29"/>
          <p:cNvSpPr>
            <a:spLocks noChangeShapeType="1"/>
          </p:cNvSpPr>
          <p:nvPr/>
        </p:nvSpPr>
        <p:spPr bwMode="auto">
          <a:xfrm flipV="1">
            <a:off x="7162800" y="4191000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22" name="Line 30"/>
          <p:cNvSpPr>
            <a:spLocks noChangeShapeType="1"/>
          </p:cNvSpPr>
          <p:nvPr/>
        </p:nvSpPr>
        <p:spPr bwMode="auto">
          <a:xfrm flipV="1">
            <a:off x="8153400" y="4191000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23" name="Line 31"/>
          <p:cNvSpPr>
            <a:spLocks noChangeShapeType="1"/>
          </p:cNvSpPr>
          <p:nvPr/>
        </p:nvSpPr>
        <p:spPr bwMode="auto">
          <a:xfrm>
            <a:off x="8153400" y="4191000"/>
            <a:ext cx="990600" cy="0"/>
          </a:xfrm>
          <a:prstGeom prst="line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24" name="Text Box 34"/>
          <p:cNvSpPr txBox="1">
            <a:spLocks noChangeArrowheads="1"/>
          </p:cNvSpPr>
          <p:nvPr/>
        </p:nvSpPr>
        <p:spPr bwMode="auto">
          <a:xfrm>
            <a:off x="5943600" y="4648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g</a:t>
            </a:r>
            <a:r>
              <a:rPr lang="en-US" altLang="zh-CN" sz="2400" baseline="30000">
                <a:latin typeface="Arial Narrow" panose="020B0606020202030204" pitchFamily="34" charset="0"/>
              </a:rPr>
              <a:t>-1</a:t>
            </a:r>
          </a:p>
        </p:txBody>
      </p:sp>
      <p:sp>
        <p:nvSpPr>
          <p:cNvPr id="29725" name="Text Box 35"/>
          <p:cNvSpPr txBox="1">
            <a:spLocks noChangeArrowheads="1"/>
          </p:cNvSpPr>
          <p:nvPr/>
        </p:nvSpPr>
        <p:spPr bwMode="auto">
          <a:xfrm>
            <a:off x="8001000" y="46482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g</a:t>
            </a:r>
            <a:r>
              <a:rPr lang="en-US" altLang="zh-CN" sz="2400" baseline="30000">
                <a:latin typeface="Arial Narrow" panose="020B0606020202030204" pitchFamily="34" charset="0"/>
              </a:rPr>
              <a:t>-1</a:t>
            </a:r>
          </a:p>
        </p:txBody>
      </p:sp>
      <p:sp>
        <p:nvSpPr>
          <p:cNvPr id="29726" name="Line 36"/>
          <p:cNvSpPr>
            <a:spLocks noChangeShapeType="1"/>
          </p:cNvSpPr>
          <p:nvPr/>
        </p:nvSpPr>
        <p:spPr bwMode="auto">
          <a:xfrm flipV="1">
            <a:off x="4038600" y="4191000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27" name="Text Box 37"/>
          <p:cNvSpPr txBox="1">
            <a:spLocks noChangeArrowheads="1"/>
          </p:cNvSpPr>
          <p:nvPr/>
        </p:nvSpPr>
        <p:spPr bwMode="auto">
          <a:xfrm>
            <a:off x="4876800" y="4648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g</a:t>
            </a:r>
            <a:r>
              <a:rPr lang="en-US" altLang="zh-CN" sz="2400" baseline="30000">
                <a:latin typeface="Arial Narrow" panose="020B0606020202030204" pitchFamily="34" charset="0"/>
              </a:rPr>
              <a:t>-1</a:t>
            </a:r>
          </a:p>
        </p:txBody>
      </p:sp>
      <p:sp>
        <p:nvSpPr>
          <p:cNvPr id="29728" name="Text Box 38"/>
          <p:cNvSpPr txBox="1">
            <a:spLocks noChangeArrowheads="1"/>
          </p:cNvSpPr>
          <p:nvPr/>
        </p:nvSpPr>
        <p:spPr bwMode="auto">
          <a:xfrm>
            <a:off x="6858000" y="4648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g</a:t>
            </a:r>
            <a:r>
              <a:rPr lang="en-US" altLang="zh-CN" sz="2400" baseline="30000">
                <a:latin typeface="Arial Narrow" panose="020B0606020202030204" pitchFamily="34" charset="0"/>
              </a:rPr>
              <a:t>-1</a:t>
            </a:r>
          </a:p>
        </p:txBody>
      </p:sp>
      <p:sp>
        <p:nvSpPr>
          <p:cNvPr id="29729" name="AutoShape 39"/>
          <p:cNvSpPr>
            <a:spLocks noChangeArrowheads="1"/>
          </p:cNvSpPr>
          <p:nvPr/>
        </p:nvSpPr>
        <p:spPr bwMode="auto">
          <a:xfrm rot="2234845">
            <a:off x="5257800" y="4267200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1F408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9730" name="AutoShape 40"/>
          <p:cNvSpPr>
            <a:spLocks noChangeArrowheads="1"/>
          </p:cNvSpPr>
          <p:nvPr/>
        </p:nvSpPr>
        <p:spPr bwMode="auto">
          <a:xfrm rot="2234845">
            <a:off x="7239000" y="4267200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1F408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9731" name="AutoShape 41"/>
          <p:cNvSpPr>
            <a:spLocks noChangeArrowheads="1"/>
          </p:cNvSpPr>
          <p:nvPr/>
        </p:nvSpPr>
        <p:spPr bwMode="auto">
          <a:xfrm rot="2234845">
            <a:off x="6172200" y="4267200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9732" name="AutoShape 42"/>
          <p:cNvSpPr>
            <a:spLocks noChangeArrowheads="1"/>
          </p:cNvSpPr>
          <p:nvPr/>
        </p:nvSpPr>
        <p:spPr bwMode="auto">
          <a:xfrm rot="2234845">
            <a:off x="8229600" y="4267200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9733" name="Line 43"/>
          <p:cNvSpPr>
            <a:spLocks noChangeShapeType="1"/>
          </p:cNvSpPr>
          <p:nvPr/>
        </p:nvSpPr>
        <p:spPr bwMode="auto">
          <a:xfrm>
            <a:off x="4038600" y="3161184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34" name="Line 44"/>
          <p:cNvSpPr>
            <a:spLocks noChangeShapeType="1"/>
          </p:cNvSpPr>
          <p:nvPr/>
        </p:nvSpPr>
        <p:spPr bwMode="auto">
          <a:xfrm>
            <a:off x="4038600" y="3161184"/>
            <a:ext cx="9906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35" name="Text Box 45"/>
          <p:cNvSpPr txBox="1">
            <a:spLocks noChangeArrowheads="1"/>
          </p:cNvSpPr>
          <p:nvPr/>
        </p:nvSpPr>
        <p:spPr bwMode="auto">
          <a:xfrm>
            <a:off x="5486400" y="5638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9736" name="Text Box 46"/>
          <p:cNvSpPr txBox="1">
            <a:spLocks noChangeArrowheads="1"/>
          </p:cNvSpPr>
          <p:nvPr/>
        </p:nvSpPr>
        <p:spPr bwMode="auto">
          <a:xfrm>
            <a:off x="4267200" y="3733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9737" name="Text Box 47"/>
          <p:cNvSpPr txBox="1">
            <a:spLocks noChangeArrowheads="1"/>
          </p:cNvSpPr>
          <p:nvPr/>
        </p:nvSpPr>
        <p:spPr bwMode="auto">
          <a:xfrm>
            <a:off x="6324600" y="3733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9738" name="Text Box 48"/>
          <p:cNvSpPr txBox="1">
            <a:spLocks noChangeArrowheads="1"/>
          </p:cNvSpPr>
          <p:nvPr/>
        </p:nvSpPr>
        <p:spPr bwMode="auto">
          <a:xfrm>
            <a:off x="8382000" y="3733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9739" name="Text Box 49"/>
          <p:cNvSpPr txBox="1">
            <a:spLocks noChangeArrowheads="1"/>
          </p:cNvSpPr>
          <p:nvPr/>
        </p:nvSpPr>
        <p:spPr bwMode="auto">
          <a:xfrm>
            <a:off x="7467600" y="5638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9740" name="Text Box 50"/>
          <p:cNvSpPr txBox="1">
            <a:spLocks noChangeArrowheads="1"/>
          </p:cNvSpPr>
          <p:nvPr/>
        </p:nvSpPr>
        <p:spPr bwMode="auto">
          <a:xfrm>
            <a:off x="5334000" y="3733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1F4081"/>
                </a:solidFill>
                <a:latin typeface="Times New Roman" panose="02020603050405020304" pitchFamily="18" charset="0"/>
              </a:rPr>
              <a:t>E</a:t>
            </a:r>
            <a:endParaRPr lang="en-US" altLang="zh-CN" sz="2400" baseline="-25000">
              <a:solidFill>
                <a:srgbClr val="1F408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41" name="Text Box 51"/>
          <p:cNvSpPr txBox="1">
            <a:spLocks noChangeArrowheads="1"/>
          </p:cNvSpPr>
          <p:nvPr/>
        </p:nvSpPr>
        <p:spPr bwMode="auto">
          <a:xfrm>
            <a:off x="4419600" y="5638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1F4081"/>
                </a:solidFill>
                <a:latin typeface="Times New Roman" panose="02020603050405020304" pitchFamily="18" charset="0"/>
              </a:rPr>
              <a:t>F</a:t>
            </a:r>
            <a:endParaRPr lang="en-US" altLang="zh-CN" sz="2400" baseline="-25000">
              <a:solidFill>
                <a:srgbClr val="1F408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743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</a:rPr>
              <a:t>“</a:t>
            </a:r>
            <a:r>
              <a:rPr lang="zh-CN" altLang="en-US" b="1" dirty="0"/>
              <a:t>搬家</a:t>
            </a:r>
            <a:r>
              <a:rPr lang="zh-CN" altLang="en-US" b="1" dirty="0">
                <a:latin typeface="Arial" panose="020B0604020202020204" pitchFamily="34" charset="0"/>
              </a:rPr>
              <a:t>”</a:t>
            </a:r>
            <a:r>
              <a:rPr lang="zh-CN" altLang="en-US" b="1" dirty="0"/>
              <a:t>之后</a:t>
            </a:r>
          </a:p>
        </p:txBody>
      </p:sp>
      <p:sp>
        <p:nvSpPr>
          <p:cNvPr id="30724" name="Line 3"/>
          <p:cNvSpPr>
            <a:spLocks noChangeShapeType="1"/>
          </p:cNvSpPr>
          <p:nvPr/>
        </p:nvSpPr>
        <p:spPr bwMode="auto">
          <a:xfrm>
            <a:off x="3956720" y="1569368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>
            <a:off x="3956720" y="3017168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6" name="Line 5"/>
          <p:cNvSpPr>
            <a:spLocks noChangeShapeType="1"/>
          </p:cNvSpPr>
          <p:nvPr/>
        </p:nvSpPr>
        <p:spPr bwMode="auto">
          <a:xfrm>
            <a:off x="8604920" y="1569368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5328320" y="1569368"/>
            <a:ext cx="5334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8" name="Line 7"/>
          <p:cNvSpPr>
            <a:spLocks noChangeShapeType="1"/>
          </p:cNvSpPr>
          <p:nvPr/>
        </p:nvSpPr>
        <p:spPr bwMode="auto">
          <a:xfrm>
            <a:off x="6623720" y="1569368"/>
            <a:ext cx="1524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9" name="Line 8"/>
          <p:cNvSpPr>
            <a:spLocks noChangeShapeType="1"/>
          </p:cNvSpPr>
          <p:nvPr/>
        </p:nvSpPr>
        <p:spPr bwMode="auto">
          <a:xfrm>
            <a:off x="7614320" y="1569368"/>
            <a:ext cx="762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30" name="Line 9"/>
          <p:cNvSpPr>
            <a:spLocks noChangeShapeType="1"/>
          </p:cNvSpPr>
          <p:nvPr/>
        </p:nvSpPr>
        <p:spPr bwMode="auto">
          <a:xfrm>
            <a:off x="3956720" y="3017168"/>
            <a:ext cx="9906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31" name="Line 10"/>
          <p:cNvSpPr>
            <a:spLocks noChangeShapeType="1"/>
          </p:cNvSpPr>
          <p:nvPr/>
        </p:nvSpPr>
        <p:spPr bwMode="auto">
          <a:xfrm>
            <a:off x="4947320" y="4046984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32" name="Line 11"/>
          <p:cNvSpPr>
            <a:spLocks noChangeShapeType="1"/>
          </p:cNvSpPr>
          <p:nvPr/>
        </p:nvSpPr>
        <p:spPr bwMode="auto">
          <a:xfrm>
            <a:off x="3956720" y="5494784"/>
            <a:ext cx="4648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33" name="Line 12"/>
          <p:cNvSpPr>
            <a:spLocks noChangeShapeType="1"/>
          </p:cNvSpPr>
          <p:nvPr/>
        </p:nvSpPr>
        <p:spPr bwMode="auto">
          <a:xfrm>
            <a:off x="3956720" y="4046984"/>
            <a:ext cx="990600" cy="0"/>
          </a:xfrm>
          <a:prstGeom prst="line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34" name="Text Box 13"/>
          <p:cNvSpPr txBox="1">
            <a:spLocks noChangeArrowheads="1"/>
          </p:cNvSpPr>
          <p:nvPr/>
        </p:nvSpPr>
        <p:spPr bwMode="auto">
          <a:xfrm>
            <a:off x="3575720" y="1340768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30735" name="Text Box 14"/>
          <p:cNvSpPr txBox="1">
            <a:spLocks noChangeArrowheads="1"/>
          </p:cNvSpPr>
          <p:nvPr/>
        </p:nvSpPr>
        <p:spPr bwMode="auto">
          <a:xfrm>
            <a:off x="3575720" y="3818384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30736" name="Text Box 15"/>
          <p:cNvSpPr txBox="1">
            <a:spLocks noChangeArrowheads="1"/>
          </p:cNvSpPr>
          <p:nvPr/>
        </p:nvSpPr>
        <p:spPr bwMode="auto">
          <a:xfrm>
            <a:off x="3575720" y="2788568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B</a:t>
            </a:r>
          </a:p>
        </p:txBody>
      </p:sp>
      <p:sp>
        <p:nvSpPr>
          <p:cNvPr id="30737" name="Text Box 16"/>
          <p:cNvSpPr txBox="1">
            <a:spLocks noChangeArrowheads="1"/>
          </p:cNvSpPr>
          <p:nvPr/>
        </p:nvSpPr>
        <p:spPr bwMode="auto">
          <a:xfrm>
            <a:off x="3575720" y="5266184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B</a:t>
            </a:r>
          </a:p>
        </p:txBody>
      </p:sp>
      <p:sp>
        <p:nvSpPr>
          <p:cNvPr id="30738" name="Text Box 17"/>
          <p:cNvSpPr txBox="1">
            <a:spLocks noChangeArrowheads="1"/>
          </p:cNvSpPr>
          <p:nvPr/>
        </p:nvSpPr>
        <p:spPr bwMode="auto">
          <a:xfrm>
            <a:off x="8681120" y="1950368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f</a:t>
            </a:r>
          </a:p>
        </p:txBody>
      </p:sp>
      <p:sp>
        <p:nvSpPr>
          <p:cNvPr id="30739" name="Line 18"/>
          <p:cNvSpPr>
            <a:spLocks noChangeShapeType="1"/>
          </p:cNvSpPr>
          <p:nvPr/>
        </p:nvSpPr>
        <p:spPr bwMode="auto">
          <a:xfrm>
            <a:off x="5023520" y="5494784"/>
            <a:ext cx="990600" cy="0"/>
          </a:xfrm>
          <a:prstGeom prst="line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40" name="Line 19"/>
          <p:cNvSpPr>
            <a:spLocks noChangeShapeType="1"/>
          </p:cNvSpPr>
          <p:nvPr/>
        </p:nvSpPr>
        <p:spPr bwMode="auto">
          <a:xfrm>
            <a:off x="3956720" y="1569368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41" name="Line 20"/>
          <p:cNvSpPr>
            <a:spLocks noChangeShapeType="1"/>
          </p:cNvSpPr>
          <p:nvPr/>
        </p:nvSpPr>
        <p:spPr bwMode="auto">
          <a:xfrm>
            <a:off x="6014120" y="4046984"/>
            <a:ext cx="990600" cy="0"/>
          </a:xfrm>
          <a:prstGeom prst="line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42" name="Line 21"/>
          <p:cNvSpPr>
            <a:spLocks noChangeShapeType="1"/>
          </p:cNvSpPr>
          <p:nvPr/>
        </p:nvSpPr>
        <p:spPr bwMode="auto">
          <a:xfrm flipH="1" flipV="1">
            <a:off x="3956720" y="4046984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43" name="Line 22"/>
          <p:cNvSpPr>
            <a:spLocks noChangeShapeType="1"/>
          </p:cNvSpPr>
          <p:nvPr/>
        </p:nvSpPr>
        <p:spPr bwMode="auto">
          <a:xfrm flipV="1">
            <a:off x="6014120" y="4046984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44" name="Line 23"/>
          <p:cNvSpPr>
            <a:spLocks noChangeShapeType="1"/>
          </p:cNvSpPr>
          <p:nvPr/>
        </p:nvSpPr>
        <p:spPr bwMode="auto">
          <a:xfrm>
            <a:off x="7080920" y="5494784"/>
            <a:ext cx="990600" cy="0"/>
          </a:xfrm>
          <a:prstGeom prst="line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45" name="Line 24"/>
          <p:cNvSpPr>
            <a:spLocks noChangeShapeType="1"/>
          </p:cNvSpPr>
          <p:nvPr/>
        </p:nvSpPr>
        <p:spPr bwMode="auto">
          <a:xfrm flipV="1">
            <a:off x="7080920" y="4046984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46" name="Line 25"/>
          <p:cNvSpPr>
            <a:spLocks noChangeShapeType="1"/>
          </p:cNvSpPr>
          <p:nvPr/>
        </p:nvSpPr>
        <p:spPr bwMode="auto">
          <a:xfrm flipV="1">
            <a:off x="8071520" y="4046984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47" name="Line 26"/>
          <p:cNvSpPr>
            <a:spLocks noChangeShapeType="1"/>
          </p:cNvSpPr>
          <p:nvPr/>
        </p:nvSpPr>
        <p:spPr bwMode="auto">
          <a:xfrm>
            <a:off x="8071520" y="4046984"/>
            <a:ext cx="990600" cy="0"/>
          </a:xfrm>
          <a:prstGeom prst="line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48" name="Text Box 27"/>
          <p:cNvSpPr txBox="1">
            <a:spLocks noChangeArrowheads="1"/>
          </p:cNvSpPr>
          <p:nvPr/>
        </p:nvSpPr>
        <p:spPr bwMode="auto">
          <a:xfrm>
            <a:off x="4261520" y="5037584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g</a:t>
            </a:r>
            <a:r>
              <a:rPr lang="en-US" altLang="zh-CN" sz="2400" baseline="30000">
                <a:latin typeface="Arial Narrow" panose="020B0606020202030204" pitchFamily="34" charset="0"/>
              </a:rPr>
              <a:t>-1</a:t>
            </a:r>
          </a:p>
        </p:txBody>
      </p:sp>
      <p:sp>
        <p:nvSpPr>
          <p:cNvPr id="30749" name="Text Box 28"/>
          <p:cNvSpPr txBox="1">
            <a:spLocks noChangeArrowheads="1"/>
          </p:cNvSpPr>
          <p:nvPr/>
        </p:nvSpPr>
        <p:spPr bwMode="auto">
          <a:xfrm>
            <a:off x="6395120" y="5037584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g</a:t>
            </a:r>
            <a:r>
              <a:rPr lang="en-US" altLang="zh-CN" sz="2400" baseline="30000">
                <a:latin typeface="Arial Narrow" panose="020B0606020202030204" pitchFamily="34" charset="0"/>
              </a:rPr>
              <a:t>-1</a:t>
            </a:r>
          </a:p>
        </p:txBody>
      </p:sp>
      <p:sp>
        <p:nvSpPr>
          <p:cNvPr id="30750" name="Line 29"/>
          <p:cNvSpPr>
            <a:spLocks noChangeShapeType="1"/>
          </p:cNvSpPr>
          <p:nvPr/>
        </p:nvSpPr>
        <p:spPr bwMode="auto">
          <a:xfrm flipV="1">
            <a:off x="3956720" y="4046984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 flipH="1" flipV="1">
            <a:off x="4947320" y="4046984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52" name="Line 32"/>
          <p:cNvSpPr>
            <a:spLocks noChangeShapeType="1"/>
          </p:cNvSpPr>
          <p:nvPr/>
        </p:nvSpPr>
        <p:spPr bwMode="auto">
          <a:xfrm flipV="1">
            <a:off x="5023520" y="4046984"/>
            <a:ext cx="9906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53" name="Line 34"/>
          <p:cNvSpPr>
            <a:spLocks noChangeShapeType="1"/>
          </p:cNvSpPr>
          <p:nvPr/>
        </p:nvSpPr>
        <p:spPr bwMode="auto">
          <a:xfrm flipH="1" flipV="1">
            <a:off x="6014120" y="4046984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54" name="Line 35"/>
          <p:cNvSpPr>
            <a:spLocks noChangeShapeType="1"/>
          </p:cNvSpPr>
          <p:nvPr/>
        </p:nvSpPr>
        <p:spPr bwMode="auto">
          <a:xfrm flipH="1" flipV="1">
            <a:off x="7004720" y="4046984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55" name="Text Box 36"/>
          <p:cNvSpPr txBox="1">
            <a:spLocks noChangeArrowheads="1"/>
          </p:cNvSpPr>
          <p:nvPr/>
        </p:nvSpPr>
        <p:spPr bwMode="auto">
          <a:xfrm>
            <a:off x="5404520" y="5037584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f</a:t>
            </a:r>
          </a:p>
        </p:txBody>
      </p:sp>
      <p:sp>
        <p:nvSpPr>
          <p:cNvPr id="30756" name="Text Box 37"/>
          <p:cNvSpPr txBox="1">
            <a:spLocks noChangeArrowheads="1"/>
          </p:cNvSpPr>
          <p:nvPr/>
        </p:nvSpPr>
        <p:spPr bwMode="auto">
          <a:xfrm>
            <a:off x="7461920" y="5037584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 Narrow" panose="020B0606020202030204" pitchFamily="34" charset="0"/>
              </a:rPr>
              <a:t>f</a:t>
            </a:r>
          </a:p>
        </p:txBody>
      </p:sp>
      <p:sp>
        <p:nvSpPr>
          <p:cNvPr id="30757" name="AutoShape 38"/>
          <p:cNvSpPr>
            <a:spLocks noChangeArrowheads="1"/>
          </p:cNvSpPr>
          <p:nvPr/>
        </p:nvSpPr>
        <p:spPr bwMode="auto">
          <a:xfrm rot="-1922075">
            <a:off x="4490120" y="4123184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0758" name="AutoShape 39"/>
          <p:cNvSpPr>
            <a:spLocks noChangeArrowheads="1"/>
          </p:cNvSpPr>
          <p:nvPr/>
        </p:nvSpPr>
        <p:spPr bwMode="auto">
          <a:xfrm rot="-1922075">
            <a:off x="6547520" y="4123184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0759" name="AutoShape 41"/>
          <p:cNvSpPr>
            <a:spLocks noChangeArrowheads="1"/>
          </p:cNvSpPr>
          <p:nvPr/>
        </p:nvSpPr>
        <p:spPr bwMode="auto">
          <a:xfrm rot="2234845">
            <a:off x="5175920" y="4123184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1F408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0760" name="AutoShape 43"/>
          <p:cNvSpPr>
            <a:spLocks noChangeArrowheads="1"/>
          </p:cNvSpPr>
          <p:nvPr/>
        </p:nvSpPr>
        <p:spPr bwMode="auto">
          <a:xfrm rot="2234845">
            <a:off x="7233320" y="4123184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1F408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0761" name="Text Box 48"/>
          <p:cNvSpPr txBox="1">
            <a:spLocks noChangeArrowheads="1"/>
          </p:cNvSpPr>
          <p:nvPr/>
        </p:nvSpPr>
        <p:spPr bwMode="auto">
          <a:xfrm>
            <a:off x="4185320" y="3589784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0762" name="Text Box 49"/>
          <p:cNvSpPr txBox="1">
            <a:spLocks noChangeArrowheads="1"/>
          </p:cNvSpPr>
          <p:nvPr/>
        </p:nvSpPr>
        <p:spPr bwMode="auto">
          <a:xfrm>
            <a:off x="6242720" y="3589784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0763" name="Text Box 50"/>
          <p:cNvSpPr txBox="1">
            <a:spLocks noChangeArrowheads="1"/>
          </p:cNvSpPr>
          <p:nvPr/>
        </p:nvSpPr>
        <p:spPr bwMode="auto">
          <a:xfrm>
            <a:off x="8300120" y="3589784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0764" name="Text Box 51"/>
          <p:cNvSpPr txBox="1">
            <a:spLocks noChangeArrowheads="1"/>
          </p:cNvSpPr>
          <p:nvPr/>
        </p:nvSpPr>
        <p:spPr bwMode="auto">
          <a:xfrm>
            <a:off x="5252120" y="3589784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1F4081"/>
                </a:solidFill>
                <a:latin typeface="Times New Roman" panose="02020603050405020304" pitchFamily="18" charset="0"/>
              </a:rPr>
              <a:t>E</a:t>
            </a:r>
            <a:endParaRPr lang="en-US" altLang="zh-CN" sz="2400" baseline="-25000">
              <a:solidFill>
                <a:srgbClr val="1F408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5" name="Text Box 58"/>
          <p:cNvSpPr txBox="1">
            <a:spLocks noChangeArrowheads="1"/>
          </p:cNvSpPr>
          <p:nvPr/>
        </p:nvSpPr>
        <p:spPr bwMode="auto">
          <a:xfrm>
            <a:off x="5404520" y="5494784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0766" name="Text Box 59"/>
          <p:cNvSpPr txBox="1">
            <a:spLocks noChangeArrowheads="1"/>
          </p:cNvSpPr>
          <p:nvPr/>
        </p:nvSpPr>
        <p:spPr bwMode="auto">
          <a:xfrm>
            <a:off x="7385720" y="5494784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0767" name="Text Box 60"/>
          <p:cNvSpPr txBox="1">
            <a:spLocks noChangeArrowheads="1"/>
          </p:cNvSpPr>
          <p:nvPr/>
        </p:nvSpPr>
        <p:spPr bwMode="auto">
          <a:xfrm>
            <a:off x="4337720" y="5494784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1F4081"/>
                </a:solidFill>
                <a:latin typeface="Times New Roman" panose="02020603050405020304" pitchFamily="18" charset="0"/>
              </a:rPr>
              <a:t>F</a:t>
            </a:r>
            <a:endParaRPr lang="en-US" altLang="zh-CN" sz="2400" baseline="-25000">
              <a:solidFill>
                <a:srgbClr val="1F408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FDB836-CCD2-4506-9C4D-AA310DE9F387}"/>
              </a:ext>
            </a:extLst>
          </p:cNvPr>
          <p:cNvSpPr txBox="1"/>
          <p:nvPr/>
        </p:nvSpPr>
        <p:spPr>
          <a:xfrm>
            <a:off x="1415481" y="6135687"/>
            <a:ext cx="979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关键是如何把</a:t>
            </a:r>
            <a:r>
              <a:rPr lang="en-US" altLang="zh-CN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A,B</a:t>
            </a:r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划分为被“搬家”影响到的部分和未被影响到的部分</a:t>
            </a:r>
          </a:p>
        </p:txBody>
      </p:sp>
    </p:spTree>
    <p:extLst>
      <p:ext uri="{BB962C8B-B14F-4D97-AF65-F5344CB8AC3E}">
        <p14:creationId xmlns:p14="http://schemas.microsoft.com/office/powerpoint/2010/main" val="2554230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定理5.12证明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38216" y="1268760"/>
                <a:ext cx="6264696" cy="2985120"/>
              </a:xfrm>
            </p:spPr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:r>
                  <a:rPr lang="zh-CN" altLang="en-US" sz="2800" b="1" dirty="0"/>
                  <a:t>令 </a:t>
                </a:r>
                <a:r>
                  <a:rPr lang="en-US" altLang="zh-CN" sz="28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𝑪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𝒓𝒂𝒏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𝒈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≠∅</m:t>
                    </m:r>
                  </m:oMath>
                </a14:m>
                <a:r>
                  <a:rPr lang="en-US" altLang="zh-CN" sz="2800" b="1" dirty="0">
                    <a:sym typeface="Symbol" panose="05050102010706020507" pitchFamily="18" charset="2"/>
                  </a:rPr>
                  <a:t> 	</a:t>
                </a:r>
                <a:r>
                  <a:rPr lang="en-US" altLang="zh-CN" sz="2000" b="1" dirty="0">
                    <a:solidFill>
                      <a:srgbClr val="0070C0"/>
                    </a:solidFill>
                  </a:rPr>
                  <a:t>(</a:t>
                </a:r>
                <a:r>
                  <a:rPr lang="zh-CN" altLang="en-US" sz="2000" b="1" dirty="0">
                    <a:solidFill>
                      <a:srgbClr val="0070C0"/>
                    </a:solidFill>
                  </a:rPr>
                  <a:t>前面假设</a:t>
                </a:r>
                <a:r>
                  <a:rPr lang="en-US" altLang="zh-CN" sz="20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)</a:t>
                </a:r>
              </a:p>
              <a:p>
                <a:pPr>
                  <a:lnSpc>
                    <a:spcPct val="200000"/>
                  </a:lnSpc>
                  <a:buFontTx/>
                  <a:buNone/>
                </a:pPr>
                <a:r>
                  <a:rPr lang="zh-CN" altLang="en-US" sz="2800" b="1" dirty="0">
                    <a:sym typeface="Symbol" panose="05050102010706020507" pitchFamily="18" charset="2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𝑪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b="1" dirty="0"/>
                  <a:t>  </a:t>
                </a:r>
              </a:p>
              <a:p>
                <a:pPr>
                  <a:lnSpc>
                    <a:spcPct val="200000"/>
                  </a:lnSpc>
                  <a:buFontTx/>
                  <a:buNone/>
                </a:pPr>
                <a:r>
                  <a:rPr lang="zh-CN" altLang="en-US" sz="2800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800" b="1" dirty="0">
                    <a:sym typeface="Symbol" panose="05050102010706020507" pitchFamily="18" charset="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𝑪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𝒈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𝑵</m:t>
                    </m:r>
                  </m:oMath>
                </a14:m>
                <a:r>
                  <a:rPr lang="zh-CN" altLang="en-US" sz="2800" b="1" dirty="0">
                    <a:sym typeface="Symbol" panose="05050102010706020507" pitchFamily="18" charset="2"/>
                  </a:rPr>
                  <a:t>  </a:t>
                </a:r>
                <a:endParaRPr lang="en-US" altLang="zh-CN" sz="2800" b="1" dirty="0">
                  <a:solidFill>
                    <a:schemeClr val="folHlink"/>
                  </a:solidFill>
                </a:endParaRPr>
              </a:p>
            </p:txBody>
          </p:sp>
        </mc:Choice>
        <mc:Fallback xmlns="">
          <p:sp>
            <p:nvSpPr>
              <p:cNvPr id="317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38216" y="1268760"/>
                <a:ext cx="6264696" cy="2985120"/>
              </a:xfrm>
              <a:blipFill>
                <a:blip r:embed="rId2"/>
                <a:stretch>
                  <a:fillRect l="-2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A1129F3-D2F1-45DE-8B0E-FB001C0C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928" y="3140968"/>
            <a:ext cx="3558711" cy="158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3">
                <a:extLst>
                  <a:ext uri="{FF2B5EF4-FFF2-40B4-BE49-F238E27FC236}">
                    <a16:creationId xmlns:a16="http://schemas.microsoft.com/office/drawing/2014/main" id="{88A09FBF-F479-4530-9A9B-EF93BC303E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42356" y="4797152"/>
                <a:ext cx="8507288" cy="1440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None/>
                </a:pPr>
                <a:r>
                  <a:rPr lang="zh-CN" altLang="en-US" sz="2800" b="1" kern="0" dirty="0">
                    <a:sym typeface="Symbol" panose="05050102010706020507" pitchFamily="18" charset="2"/>
                  </a:rPr>
                  <a:t>记 </a:t>
                </a:r>
                <a:r>
                  <a:rPr lang="en-US" altLang="zh-CN" sz="2800" b="1" kern="0" dirty="0"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=⋃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sz="2800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zh-CN" sz="2800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800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</m:e>
                    </m:d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𝑵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}≠∅             </m:t>
                    </m:r>
                    <m:r>
                      <a:rPr lang="en-US" altLang="zh-CN" sz="2000" b="1" i="1" ker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(</m:t>
                    </m:r>
                    <m:sSub>
                      <m:sSubPr>
                        <m:ctrlPr>
                          <a:rPr lang="en-US" altLang="zh-CN" sz="2000" b="1" i="1" ker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lang="en-US" altLang="zh-CN" sz="2000" b="1" i="1" ker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 ker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</m:sub>
                    </m:sSub>
                    <m:r>
                      <a:rPr lang="en-US" altLang="zh-CN" sz="2000" b="1" i="1" ker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≠∅)</m:t>
                    </m:r>
                  </m:oMath>
                </a14:m>
                <a:endParaRPr lang="en-US" altLang="zh-CN" sz="2000" b="1" kern="0" dirty="0">
                  <a:solidFill>
                    <a:srgbClr val="00B0F0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𝑫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=⋃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 </m:t>
                              </m:r>
                              <m:r>
                                <a:rPr lang="en-US" altLang="zh-CN" sz="2800" b="1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800" b="1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</m:e>
                      </m:d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∈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𝑵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}=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𝒇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)=</m:t>
                      </m:r>
                      <m:sSup>
                        <m:sSupPr>
                          <m:ctrlP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8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altLang="zh-CN" sz="2800" b="1" kern="0" dirty="0"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3" name="Rectangle 3">
                <a:extLst>
                  <a:ext uri="{FF2B5EF4-FFF2-40B4-BE49-F238E27FC236}">
                    <a16:creationId xmlns:a16="http://schemas.microsoft.com/office/drawing/2014/main" id="{88A09FBF-F479-4530-9A9B-EF93BC303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2356" y="4797152"/>
                <a:ext cx="8507288" cy="1440160"/>
              </a:xfrm>
              <a:prstGeom prst="rect">
                <a:avLst/>
              </a:prstGeom>
              <a:blipFill>
                <a:blip r:embed="rId4"/>
                <a:stretch>
                  <a:fillRect l="-150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821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定理5.12证明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圆角矩形标注 1"/>
              <p:cNvSpPr/>
              <p:nvPr/>
            </p:nvSpPr>
            <p:spPr bwMode="auto">
              <a:xfrm>
                <a:off x="9220100" y="5080503"/>
                <a:ext cx="2520280" cy="882881"/>
              </a:xfrm>
              <a:prstGeom prst="wedgeRoundRectCallout">
                <a:avLst>
                  <a:gd name="adj1" fmla="val -44683"/>
                  <a:gd name="adj2" fmla="val -99798"/>
                  <a:gd name="adj3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6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定理</a:t>
                </a:r>
                <a:r>
                  <a:rPr lang="en-US" altLang="zh-CN" sz="16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2.9 </a:t>
                </a:r>
              </a:p>
              <a:p>
                <a:pPr algn="ctr"/>
                <a:r>
                  <a:rPr lang="en-US" altLang="zh-CN" sz="16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/>
                <a:r>
                  <a:rPr lang="en-US" altLang="zh-CN" sz="16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 </a:t>
                </a:r>
                <a:r>
                  <a:rPr lang="zh-CN" altLang="en-US" sz="16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是单根时成立</a:t>
                </a:r>
              </a:p>
            </p:txBody>
          </p:sp>
        </mc:Choice>
        <mc:Fallback>
          <p:sp>
            <p:nvSpPr>
              <p:cNvPr id="2" name="圆角矩形标注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0100" y="5080503"/>
                <a:ext cx="2520280" cy="882881"/>
              </a:xfrm>
              <a:prstGeom prst="wedgeRoundRectCallout">
                <a:avLst>
                  <a:gd name="adj1" fmla="val -44683"/>
                  <a:gd name="adj2" fmla="val -99798"/>
                  <a:gd name="adj3" fmla="val 16667"/>
                </a:avLst>
              </a:prstGeom>
              <a:blipFill>
                <a:blip r:embed="rId3"/>
                <a:stretch>
                  <a:fillRect b="-407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4701B88-54B5-4572-BF47-4444A650E47E}"/>
                  </a:ext>
                </a:extLst>
              </p:cNvPr>
              <p:cNvSpPr/>
              <p:nvPr/>
            </p:nvSpPr>
            <p:spPr>
              <a:xfrm>
                <a:off x="263352" y="2463214"/>
                <a:ext cx="5688632" cy="274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hangingPunct="0">
                  <a:lnSpc>
                    <a:spcPct val="150000"/>
                  </a:lnSpc>
                  <a:spcBef>
                    <a:spcPts val="600"/>
                  </a:spcBef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𝑬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−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</m:oMath>
                  </m:oMathPara>
                </a14:m>
                <a:endParaRPr lang="en-US" altLang="zh-CN" sz="2800" b="1" i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lvl="0" eaLnBrk="0" hangingPunct="0">
                  <a:lnSpc>
                    <a:spcPct val="150000"/>
                  </a:lnSpc>
                  <a:spcBef>
                    <a:spcPts val="600"/>
                  </a:spcBef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kern="0" smtClea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=(</m:t>
                          </m:r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∪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𝒓𝒂𝒏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𝒈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)−</m:t>
                      </m:r>
                      <m:d>
                        <m:dPr>
                          <m:ctrlP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∪</m:t>
                          </m:r>
                          <m:d>
                            <m:dPr>
                              <m:ctrlP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𝑪</m:t>
                              </m:r>
                              <m: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1" i="1" kern="0">
                                      <a:solidFill>
                                        <a:srgbClr val="3333CC"/>
                                      </a:solidFill>
                                      <a:effectLst>
                                        <a:outerShdw blurRad="38100" dist="38100" dir="2700000" algn="tl">
                                          <a:srgbClr val="C0C0C0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kern="0">
                                      <a:solidFill>
                                        <a:srgbClr val="3333CC"/>
                                      </a:solidFill>
                                      <a:effectLst>
                                        <a:outerShdw blurRad="38100" dist="38100" dir="2700000" algn="tl">
                                          <a:srgbClr val="C0C0C0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 </m:t>
                                  </m:r>
                                  <m:r>
                                    <a:rPr lang="en-US" altLang="zh-CN" sz="2800" b="1" i="1" kern="0">
                                      <a:solidFill>
                                        <a:srgbClr val="3333CC"/>
                                      </a:solidFill>
                                      <a:effectLst>
                                        <a:outerShdw blurRad="38100" dist="38100" dir="2700000" algn="tl">
                                          <a:srgbClr val="C0C0C0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800" b="1" i="1" kern="0">
                                      <a:solidFill>
                                        <a:srgbClr val="3333CC"/>
                                      </a:solidFill>
                                      <a:effectLst>
                                        <a:outerShdw blurRad="38100" dist="38100" dir="2700000" algn="tl">
                                          <a:srgbClr val="C0C0C0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=</m:t>
                      </m:r>
                      <m:r>
                        <a:rPr lang="en-US" altLang="zh-CN" sz="2800" b="1" i="1" ker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𝒓𝒂𝒏</m:t>
                      </m:r>
                      <m:r>
                        <a:rPr lang="en-US" altLang="zh-CN" sz="2800" b="1" i="1" ker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800" b="1" i="1" ker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𝒈</m:t>
                      </m:r>
                      <m:r>
                        <a:rPr lang="en-US" altLang="zh-CN" sz="2800" b="1" i="1" ker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−(</m:t>
                      </m:r>
                      <m:r>
                        <a:rPr lang="en-US" altLang="zh-CN" sz="2800" b="1" i="1" ker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 ker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sz="2800" b="1" i="1" ker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a:rPr lang="en-US" altLang="zh-CN" sz="2800" b="1" i="1" ker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800" b="1" i="1" ker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ker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≠∅</m:t>
                      </m:r>
                    </m:oMath>
                  </m:oMathPara>
                </a14:m>
                <a:endParaRPr lang="en-US" altLang="zh-CN" sz="2800" b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/>
                  <a:ea typeface="隶书"/>
                </a:endParaRPr>
              </a:p>
              <a:p>
                <a:pPr lvl="0" eaLnBrk="0" hangingPunct="0">
                  <a:lnSpc>
                    <a:spcPct val="150000"/>
                  </a:lnSpc>
                  <a:spcBef>
                    <a:spcPts val="600"/>
                  </a:spcBef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ker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d>
                        <m:dPr>
                          <m:ctrlPr>
                            <a:rPr lang="en-US" altLang="zh-CN" b="1" i="1" kern="0">
                              <a:solidFill>
                                <a:srgbClr val="00B0F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 </m:t>
                              </m:r>
                              <m: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𝑪</m:t>
                              </m:r>
                              <m: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b="1" i="1" kern="0">
                              <a:solidFill>
                                <a:srgbClr val="00B0F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⊆</m:t>
                          </m:r>
                          <m:r>
                            <a:rPr lang="en-US" altLang="zh-CN" b="1" i="1" kern="0">
                              <a:solidFill>
                                <a:srgbClr val="00B0F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𝒓𝒂𝒏</m:t>
                              </m:r>
                              <m: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 </m:t>
                              </m:r>
                              <m: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𝒇</m:t>
                              </m:r>
                            </m:e>
                          </m:d>
                          <m:r>
                            <a:rPr lang="en-US" altLang="zh-CN" b="1" i="1" kern="0">
                              <a:solidFill>
                                <a:srgbClr val="00B0F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⊂</m:t>
                          </m:r>
                          <m:r>
                            <a:rPr lang="en-US" altLang="zh-CN" b="1" i="1" kern="0">
                              <a:solidFill>
                                <a:srgbClr val="00B0F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b="1" i="1" kern="0">
                                  <a:solidFill>
                                    <a:srgbClr val="00B0F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𝑩</m:t>
                              </m:r>
                            </m:e>
                          </m:d>
                          <m:r>
                            <a:rPr lang="en-US" altLang="zh-CN" b="1" i="1" kern="0">
                              <a:solidFill>
                                <a:srgbClr val="00B0F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=</m:t>
                          </m:r>
                          <m:r>
                            <a:rPr lang="en-US" altLang="zh-CN" b="1" i="1" kern="0">
                              <a:solidFill>
                                <a:srgbClr val="00B0F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𝒓𝒂𝒏</m:t>
                          </m:r>
                          <m:r>
                            <a:rPr lang="en-US" altLang="zh-CN" b="1" i="1" kern="0">
                              <a:solidFill>
                                <a:srgbClr val="00B0F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a:rPr lang="en-US" altLang="zh-CN" b="1" i="1" kern="0">
                              <a:solidFill>
                                <a:srgbClr val="00B0F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4701B88-54B5-4572-BF47-4444A650E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463214"/>
                <a:ext cx="5688632" cy="274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D2F230-99F7-4536-B592-5388ED961B60}"/>
                  </a:ext>
                </a:extLst>
              </p:cNvPr>
              <p:cNvSpPr/>
              <p:nvPr/>
            </p:nvSpPr>
            <p:spPr>
              <a:xfrm>
                <a:off x="6816080" y="2276872"/>
                <a:ext cx="4752528" cy="2843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eaLnBrk="0" hangingPunct="0">
                  <a:lnSpc>
                    <a:spcPct val="150000"/>
                  </a:lnSpc>
                  <a:spcBef>
                    <a:spcPts val="600"/>
                  </a:spcBef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𝑭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−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𝑫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𝑩</m:t>
                              </m:r>
                            </m:e>
                          </m:d>
                        </m:e>
                      </m:d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𝑪</m:t>
                          </m:r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 </m:t>
                              </m:r>
                              <m: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800" b="1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b="1" i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lvl="0" eaLnBrk="0" hangingPunct="0">
                  <a:lnSpc>
                    <a:spcPct val="150000"/>
                  </a:lnSpc>
                  <a:spcBef>
                    <a:spcPts val="600"/>
                  </a:spcBef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𝒓𝒂𝒏</m:t>
                          </m:r>
                          <m:r>
                            <a:rPr lang="en-US" altLang="zh-CN" sz="2800" b="1" i="1" ker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a:rPr lang="en-US" altLang="zh-CN" sz="2800" b="1" i="1" ker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  <m:r>
                            <a:rPr lang="en-US" altLang="zh-CN" sz="2800" b="1" i="1" ker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800" b="1" i="1" ker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ker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𝑪</m:t>
                              </m:r>
                              <m:r>
                                <a:rPr lang="en-US" altLang="zh-CN" sz="2800" b="1" i="1" ker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1" i="1" kern="0">
                                      <a:solidFill>
                                        <a:srgbClr val="7030A0"/>
                                      </a:solidFill>
                                      <a:effectLst>
                                        <a:outerShdw blurRad="38100" dist="38100" dir="2700000" algn="tl">
                                          <a:srgbClr val="C0C0C0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kern="0">
                                      <a:solidFill>
                                        <a:srgbClr val="7030A0"/>
                                      </a:solidFill>
                                      <a:effectLst>
                                        <a:outerShdw blurRad="38100" dist="38100" dir="2700000" algn="tl">
                                          <a:srgbClr val="C0C0C0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 </m:t>
                                  </m:r>
                                  <m:r>
                                    <a:rPr lang="en-US" altLang="zh-CN" sz="2800" b="1" i="1" kern="0">
                                      <a:solidFill>
                                        <a:srgbClr val="7030A0"/>
                                      </a:solidFill>
                                      <a:effectLst>
                                        <a:outerShdw blurRad="38100" dist="38100" dir="2700000" algn="tl">
                                          <a:srgbClr val="C0C0C0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800" b="1" i="1" kern="0">
                                      <a:solidFill>
                                        <a:srgbClr val="7030A0"/>
                                      </a:solidFill>
                                      <a:effectLst>
                                        <a:outerShdw blurRad="38100" dist="38100" dir="2700000" algn="tl">
                                          <a:srgbClr val="C0C0C0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800" b="1" i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lvl="0" algn="just" eaLnBrk="0" hangingPunct="0">
                  <a:lnSpc>
                    <a:spcPct val="150000"/>
                  </a:lnSpc>
                  <a:spcBef>
                    <a:spcPts val="600"/>
                  </a:spcBef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𝑬</m:t>
                      </m:r>
                      <m:r>
                        <a:rPr lang="en-US" altLang="zh-CN" sz="2800" b="1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altLang="zh-CN" sz="2800" b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D2F230-99F7-4536-B592-5388ED961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2276872"/>
                <a:ext cx="4752528" cy="2843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565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定理5.12证明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67608" y="1332057"/>
                <a:ext cx="5665440" cy="50492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/>
                  <a:t>定义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𝒉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⟶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b="1" dirty="0"/>
                  <a:t>取</a:t>
                </a: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𝒉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↑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∪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𝒈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p>
                    </m:sSup>
                    <m:r>
                      <a:rPr lang="en-US" altLang="zh-CN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↑</m:t>
                    </m:r>
                    <m:r>
                      <a:rPr lang="en-US" altLang="zh-CN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𝑬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b="1" dirty="0">
                    <a:sym typeface="Symbol" panose="05050102010706020507" pitchFamily="18" charset="2"/>
                  </a:rPr>
                  <a:t>    </a:t>
                </a:r>
                <a:r>
                  <a:rPr lang="en-US" altLang="zh-CN" b="1" dirty="0">
                    <a:ea typeface="Cambria Math" panose="02040503050406030204" pitchFamily="18" charset="0"/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𝒉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,      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𝒙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∈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𝒏</m:t>
                                </m:r>
                              </m:sub>
                            </m:sSub>
                          </m:e>
                          <m:e/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𝒈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𝟏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,  </m:t>
                            </m:r>
                            <m:r>
                              <a:rPr lang="zh-CN" altLang="en-US" b="1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否则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     </m:t>
                            </m:r>
                          </m:e>
                        </m:eqArr>
                      </m:e>
                    </m:d>
                  </m:oMath>
                </a14:m>
                <a:endParaRPr lang="zh-CN" altLang="en-US" b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37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67608" y="1332057"/>
                <a:ext cx="5665440" cy="5049271"/>
              </a:xfrm>
              <a:blipFill>
                <a:blip r:embed="rId2"/>
                <a:stretch>
                  <a:fillRect l="-2796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E5A1618-75CA-4ACB-A613-DBC95B6916F2}"/>
                  </a:ext>
                </a:extLst>
              </p:cNvPr>
              <p:cNvSpPr/>
              <p:nvPr/>
            </p:nvSpPr>
            <p:spPr>
              <a:xfrm>
                <a:off x="3993532" y="5525943"/>
                <a:ext cx="281359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just" eaLnBrk="0" hangingPunct="0">
                  <a:spcBef>
                    <a:spcPct val="25000"/>
                  </a:spcBef>
                  <a:buClr>
                    <a:srgbClr val="3333CC"/>
                  </a:buClr>
                  <a:buSzPct val="60000"/>
                </a:pPr>
                <a:r>
                  <a:rPr lang="zh-CN" altLang="en-US" sz="3200" b="1" kern="0" dirty="0"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/>
                    <a:ea typeface="隶书"/>
                    <a:sym typeface="Symbol" panose="05050102010706020507" pitchFamily="18" charset="2"/>
                  </a:rPr>
                  <a:t>下证</a:t>
                </a:r>
                <a:r>
                  <a:rPr lang="en-US" altLang="zh-CN" sz="3200" b="1" kern="0" dirty="0"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/>
                    <a:ea typeface="隶书"/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𝒉</m:t>
                    </m:r>
                    <m:r>
                      <a:rPr lang="en-US" altLang="zh-CN" sz="3200" b="1" i="1" kern="0"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/>
                    <a:ea typeface="隶书"/>
                    <a:sym typeface="Symbol" panose="05050102010706020507" pitchFamily="18" charset="2"/>
                  </a:rPr>
                  <a:t>是双射 </a:t>
                </a:r>
                <a:endParaRPr lang="en-US" altLang="zh-CN" sz="3200" b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/>
                  <a:ea typeface="隶书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E5A1618-75CA-4ACB-A613-DBC95B691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532" y="5525943"/>
                <a:ext cx="2813591" cy="584775"/>
              </a:xfrm>
              <a:prstGeom prst="rect">
                <a:avLst/>
              </a:prstGeom>
              <a:blipFill>
                <a:blip r:embed="rId3"/>
                <a:stretch>
                  <a:fillRect l="-5628" t="-17708" r="-2381" b="-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C219C150-D673-4E2A-AB21-56AF9CF561D5}"/>
              </a:ext>
            </a:extLst>
          </p:cNvPr>
          <p:cNvSpPr/>
          <p:nvPr/>
        </p:nvSpPr>
        <p:spPr bwMode="auto">
          <a:xfrm>
            <a:off x="8976320" y="2132856"/>
            <a:ext cx="1080120" cy="64807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954EA0-05D5-415E-92B8-FD364476B1B0}"/>
              </a:ext>
            </a:extLst>
          </p:cNvPr>
          <p:cNvSpPr/>
          <p:nvPr/>
        </p:nvSpPr>
        <p:spPr bwMode="auto">
          <a:xfrm>
            <a:off x="10056440" y="2132856"/>
            <a:ext cx="1080120" cy="648072"/>
          </a:xfrm>
          <a:prstGeom prst="rect">
            <a:avLst/>
          </a:prstGeom>
          <a:pattFill prst="wdUpDiag">
            <a:fgClr>
              <a:srgbClr val="0070C0"/>
            </a:fgClr>
            <a:bgClr>
              <a:schemeClr val="bg1"/>
            </a:bgClr>
          </a:patt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6DFC85-2F9C-4B9B-8840-A150A09229DE}"/>
              </a:ext>
            </a:extLst>
          </p:cNvPr>
          <p:cNvSpPr/>
          <p:nvPr/>
        </p:nvSpPr>
        <p:spPr bwMode="auto">
          <a:xfrm>
            <a:off x="8976320" y="4149080"/>
            <a:ext cx="1080120" cy="64807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B72CCB-3F71-45C2-9B87-516FF1ECAD50}"/>
              </a:ext>
            </a:extLst>
          </p:cNvPr>
          <p:cNvSpPr/>
          <p:nvPr/>
        </p:nvSpPr>
        <p:spPr bwMode="auto">
          <a:xfrm>
            <a:off x="10056440" y="4149080"/>
            <a:ext cx="1080120" cy="648072"/>
          </a:xfrm>
          <a:prstGeom prst="rect">
            <a:avLst/>
          </a:prstGeom>
          <a:pattFill prst="wdDnDiag">
            <a:fgClr>
              <a:srgbClr val="0070C0"/>
            </a:fgClr>
            <a:bgClr>
              <a:schemeClr val="bg1"/>
            </a:bgClr>
          </a:patt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46E2C6-130F-4707-AF70-0912BD4C21FD}"/>
                  </a:ext>
                </a:extLst>
              </p:cNvPr>
              <p:cNvSpPr/>
              <p:nvPr/>
            </p:nvSpPr>
            <p:spPr>
              <a:xfrm>
                <a:off x="9295202" y="2175247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46E2C6-130F-4707-AF70-0912BD4C2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202" y="2175247"/>
                <a:ext cx="5229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BC727E8-46A8-4D58-BCA5-5EEBE5205BC8}"/>
                  </a:ext>
                </a:extLst>
              </p:cNvPr>
              <p:cNvSpPr/>
              <p:nvPr/>
            </p:nvSpPr>
            <p:spPr>
              <a:xfrm>
                <a:off x="10344472" y="2185700"/>
                <a:ext cx="5325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𝑬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BC727E8-46A8-4D58-BCA5-5EEBE5205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472" y="2185700"/>
                <a:ext cx="53251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34F3345-08A7-4D8E-A673-FA807518C918}"/>
                  </a:ext>
                </a:extLst>
              </p:cNvPr>
              <p:cNvSpPr/>
              <p:nvPr/>
            </p:nvSpPr>
            <p:spPr>
              <a:xfrm>
                <a:off x="9305085" y="4221088"/>
                <a:ext cx="566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𝑫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34F3345-08A7-4D8E-A673-FA807518C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085" y="4221088"/>
                <a:ext cx="56618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5AFECE5-5F2C-4652-B87E-45252007EF7E}"/>
                  </a:ext>
                </a:extLst>
              </p:cNvPr>
              <p:cNvSpPr/>
              <p:nvPr/>
            </p:nvSpPr>
            <p:spPr>
              <a:xfrm>
                <a:off x="10354355" y="4231541"/>
                <a:ext cx="5261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𝑭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5AFECE5-5F2C-4652-B87E-45252007E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355" y="4231541"/>
                <a:ext cx="52610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627DE75-8361-4391-B34B-FD8B1302EF73}"/>
              </a:ext>
            </a:extLst>
          </p:cNvPr>
          <p:cNvCxnSpPr>
            <a:stCxn id="4" idx="2"/>
            <a:endCxn id="11" idx="0"/>
          </p:cNvCxnSpPr>
          <p:nvPr/>
        </p:nvCxnSpPr>
        <p:spPr bwMode="auto">
          <a:xfrm>
            <a:off x="9556652" y="2698467"/>
            <a:ext cx="31524" cy="1522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20149D-C661-40EE-B8BC-B2B96109637B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 bwMode="auto">
          <a:xfrm>
            <a:off x="10610731" y="2708920"/>
            <a:ext cx="6677" cy="1522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12EE08E-A71F-4AF2-A95B-1B245CF18CEC}"/>
                  </a:ext>
                </a:extLst>
              </p:cNvPr>
              <p:cNvSpPr/>
              <p:nvPr/>
            </p:nvSpPr>
            <p:spPr>
              <a:xfrm>
                <a:off x="9120336" y="3198168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12EE08E-A71F-4AF2-A95B-1B245CF18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3198168"/>
                <a:ext cx="453970" cy="461665"/>
              </a:xfrm>
              <a:prstGeom prst="rect">
                <a:avLst/>
              </a:prstGeom>
              <a:blipFill>
                <a:blip r:embed="rId8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447C58A-A5ED-4501-801A-6736BD5E2E1D}"/>
                  </a:ext>
                </a:extLst>
              </p:cNvPr>
              <p:cNvSpPr/>
              <p:nvPr/>
            </p:nvSpPr>
            <p:spPr>
              <a:xfrm>
                <a:off x="10560496" y="3194000"/>
                <a:ext cx="80015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447C58A-A5ED-4501-801A-6736BD5E2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194000"/>
                <a:ext cx="800155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560F07D-6538-446C-95D9-1769CD547656}"/>
                  </a:ext>
                </a:extLst>
              </p:cNvPr>
              <p:cNvSpPr/>
              <p:nvPr/>
            </p:nvSpPr>
            <p:spPr>
              <a:xfrm>
                <a:off x="9768408" y="1556792"/>
                <a:ext cx="583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𝑨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560F07D-6538-446C-95D9-1769CD547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556792"/>
                <a:ext cx="58381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F7B2AE0-FE7C-46EE-B9DC-B91929AF0FAC}"/>
                  </a:ext>
                </a:extLst>
              </p:cNvPr>
              <p:cNvSpPr/>
              <p:nvPr/>
            </p:nvSpPr>
            <p:spPr>
              <a:xfrm>
                <a:off x="9768408" y="3573016"/>
                <a:ext cx="6094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𝑩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F7B2AE0-FE7C-46EE-B9DC-B91929AF0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3573016"/>
                <a:ext cx="60946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89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定理5.12证明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44180" y="1124744"/>
                <a:ext cx="6503640" cy="648073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𝒉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↑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𝒈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↑</m:t>
                    </m:r>
                    <m:r>
                      <a:rPr lang="en-US" altLang="zh-CN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𝑬</m:t>
                    </m:r>
                  </m:oMath>
                </a14:m>
                <a:r>
                  <a:rPr lang="zh-CN" altLang="en-US" b="1" dirty="0">
                    <a:solidFill>
                      <a:srgbClr val="1F4081"/>
                    </a:solidFill>
                  </a:rPr>
                  <a:t> 是单射</a:t>
                </a:r>
                <a:endParaRPr lang="en-US" altLang="zh-CN" b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48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44180" y="1124744"/>
                <a:ext cx="6503640" cy="648073"/>
              </a:xfrm>
              <a:blipFill>
                <a:blip r:embed="rId3"/>
                <a:stretch>
                  <a:fillRect t="-16038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1055440" y="1890870"/>
                <a:ext cx="3337317" cy="4058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𝒂</m:t>
                          </m:r>
                        </m:e>
                      </m:d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</m:t>
                      </m:r>
                    </m:oMath>
                  </m:oMathPara>
                </a14:m>
                <a:endParaRPr lang="en-US" altLang="zh-CN" sz="2800" b="1" i="1" kern="0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algn="ctr">
                  <a:lnSpc>
                    <a:spcPct val="15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m:rPr>
                        <m:nor/>
                      </m:rPr>
                      <a:rPr lang="en-US" altLang="zh-CN" sz="2800" b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b="1" kern="0" dirty="0">
                        <a:sym typeface="Symbol" panose="05050102010706020507" pitchFamily="18" charset="2"/>
                      </a:rPr>
                      <m:t>和</m:t>
                    </m:r>
                    <m:r>
                      <m:rPr>
                        <m:nor/>
                      </m:rPr>
                      <a:rPr lang="en-US" altLang="zh-CN" sz="2800" b="1" kern="0" dirty="0"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𝒈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800" b="1" kern="0" dirty="0">
                    <a:sym typeface="Symbol" panose="05050102010706020507" pitchFamily="18" charset="2"/>
                  </a:rPr>
                  <a:t>都是单射</a:t>
                </a:r>
                <a:r>
                  <a:rPr lang="zh-CN" altLang="en-US" sz="2800" b="1" kern="0" dirty="0"/>
                  <a:t> </a:t>
                </a:r>
                <a:endParaRPr lang="en-US" altLang="zh-CN" sz="2800" b="1" kern="0" dirty="0"/>
              </a:p>
              <a:p>
                <a:pPr algn="ctr">
                  <a:lnSpc>
                    <a:spcPct val="15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zh-CN" altLang="en-US" sz="2800" b="1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⟹</m:t>
                    </m:r>
                  </m:oMath>
                </a14:m>
                <a:r>
                  <a:rPr lang="zh-CN" altLang="en-US" sz="2800" b="1" kern="0" dirty="0">
                    <a:sym typeface="Symbol" panose="05050102010706020507" pitchFamily="18" charset="2"/>
                  </a:rPr>
                  <a:t>   </a:t>
                </a:r>
              </a:p>
              <a:p>
                <a:pPr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𝒇</m:t>
                      </m:r>
                      <m:r>
                        <a:rPr lang="en-US" altLang="zh-CN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↑</m:t>
                      </m:r>
                      <m:r>
                        <a:rPr lang="en-US" altLang="zh-CN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m:rPr>
                          <m:nor/>
                        </m:rPr>
                        <a:rPr lang="en-US" altLang="zh-CN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 b="1" kern="0" dirty="0">
                          <a:sym typeface="Symbol" panose="05050102010706020507" pitchFamily="18" charset="2"/>
                        </a:rPr>
                        <m:t>和</m:t>
                      </m:r>
                      <m:r>
                        <a:rPr lang="en-US" altLang="zh-CN" sz="2800" b="1" i="1" kern="0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↑</m:t>
                      </m:r>
                      <m:r>
                        <a:rPr lang="en-US" altLang="zh-CN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𝑬</m:t>
                      </m:r>
                    </m:oMath>
                  </m:oMathPara>
                </a14:m>
                <a:endParaRPr lang="en-US" altLang="zh-CN" sz="2800" b="1" kern="0" dirty="0">
                  <a:sym typeface="Symbol" panose="05050102010706020507" pitchFamily="18" charset="2"/>
                </a:endParaRPr>
              </a:p>
              <a:p>
                <a:pPr algn="ctr">
                  <a:lnSpc>
                    <a:spcPct val="150000"/>
                  </a:lnSpc>
                  <a:buFontTx/>
                  <a:buNone/>
                </a:pPr>
                <a:r>
                  <a:rPr lang="zh-CN" altLang="en-US" sz="2800" b="1" kern="0" dirty="0">
                    <a:sym typeface="Symbol" panose="05050102010706020507" pitchFamily="18" charset="2"/>
                  </a:rPr>
                  <a:t>都是单射</a:t>
                </a:r>
              </a:p>
              <a:p>
                <a:pPr>
                  <a:lnSpc>
                    <a:spcPct val="150000"/>
                  </a:lnSpc>
                  <a:buFontTx/>
                  <a:buNone/>
                </a:pPr>
                <a:r>
                  <a:rPr lang="zh-CN" altLang="en-US" sz="2800" b="1" kern="0" dirty="0">
                    <a:sym typeface="Symbol" panose="05050102010706020507" pitchFamily="18" charset="2"/>
                  </a:rPr>
                  <a:t> </a:t>
                </a:r>
                <a:endParaRPr lang="en-US" altLang="zh-CN" sz="2800" b="1" kern="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440" y="1890870"/>
                <a:ext cx="3337317" cy="40584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5988496" y="1844824"/>
                <a:ext cx="5004048" cy="448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  <a:buFontTx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ker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𝒃</m:t>
                        </m:r>
                      </m:e>
                    </m:d>
                    <m:r>
                      <a:rPr lang="en-US" altLang="zh-CN" sz="2800" b="1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800" b="1" kern="0" dirty="0">
                    <a:sym typeface="Symbol" panose="05050102010706020507" pitchFamily="18" charset="2"/>
                  </a:rPr>
                  <a:t>	</a:t>
                </a:r>
              </a:p>
              <a:p>
                <a:pPr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𝒓𝒂𝒏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𝒇</m:t>
                      </m:r>
                      <m:r>
                        <a:rPr lang="en-US" altLang="zh-CN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↑</m:t>
                      </m:r>
                      <m:r>
                        <a:rPr lang="en-US" altLang="zh-CN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∩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𝒓𝒂𝒏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↑</m:t>
                      </m:r>
                      <m:r>
                        <a:rPr lang="en-US" altLang="zh-CN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𝑬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altLang="zh-CN" sz="2800" b="1" kern="0" dirty="0"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𝑪</m:t>
                          </m:r>
                        </m:e>
                      </m:d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∩</m:t>
                      </m:r>
                      <m:sSup>
                        <m:sSup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𝑬</m:t>
                          </m:r>
                        </m:e>
                      </m:d>
                    </m:oMath>
                  </m:oMathPara>
                </a14:m>
                <a:endParaRPr lang="en-US" altLang="zh-CN" sz="2800" b="1" i="1" kern="0" dirty="0"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∩</m:t>
                      </m:r>
                      <m:sSup>
                        <m:sSup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𝑬</m:t>
                          </m:r>
                        </m:e>
                      </m:d>
                    </m:oMath>
                  </m:oMathPara>
                </a14:m>
                <a:endParaRPr lang="en-US" altLang="zh-CN" sz="2800" b="1" kern="0" dirty="0"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⊆</m:t>
                      </m:r>
                      <m:sSup>
                        <m:sSup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𝑪</m:t>
                          </m:r>
                        </m:e>
                      </m:d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∩</m:t>
                      </m:r>
                      <m:sSup>
                        <m:sSup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𝑬</m:t>
                          </m:r>
                        </m:e>
                      </m:d>
                    </m:oMath>
                  </m:oMathPara>
                </a14:m>
                <a:endParaRPr lang="en-US" altLang="zh-CN" sz="2800" b="1" i="1" kern="0" dirty="0"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𝑪</m:t>
                          </m:r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∩</m:t>
                          </m:r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𝑬</m:t>
                          </m:r>
                        </m:e>
                      </m:d>
                    </m:oMath>
                  </m:oMathPara>
                </a14:m>
                <a:endParaRPr lang="en-US" altLang="zh-CN" sz="2800" b="1" i="1" kern="0" dirty="0"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=∅</m:t>
                      </m:r>
                    </m:oMath>
                  </m:oMathPara>
                </a14:m>
                <a:endParaRPr lang="en-US" altLang="zh-CN" sz="2800" b="1" kern="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8496" y="1844824"/>
                <a:ext cx="5004048" cy="4482392"/>
              </a:xfrm>
              <a:prstGeom prst="rect">
                <a:avLst/>
              </a:prstGeom>
              <a:blipFill>
                <a:blip r:embed="rId5"/>
                <a:stretch>
                  <a:fillRect b="-81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076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定理5.12证明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75720" y="2087106"/>
                <a:ext cx="6120680" cy="4294223"/>
              </a:xfrm>
            </p:spPr>
            <p:txBody>
              <a:bodyPr/>
              <a:lstStyle/>
              <a:p>
                <a:pPr marL="0" indent="0" algn="l">
                  <a:lnSpc>
                    <a:spcPct val="150000"/>
                  </a:lnSpc>
                  <a:buNone/>
                </a:pPr>
                <a:r>
                  <a:rPr lang="de-DE" altLang="zh-CN" b="1" dirty="0">
                    <a:sym typeface="Symbol" panose="05050102010706020507" pitchFamily="18" charset="2"/>
                  </a:rPr>
                  <a:t>    </a:t>
                </a:r>
                <a14:m>
                  <m:oMath xmlns:m="http://schemas.openxmlformats.org/officeDocument/2006/math">
                    <m:r>
                      <a:rPr lang="de-DE" altLang="zh-CN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zh-CN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de-DE" altLang="zh-CN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𝑫</m:t>
                      </m:r>
                      <m:r>
                        <a:rPr lang="de-DE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∪</m:t>
                      </m:r>
                      <m:r>
                        <a:rPr lang="de-DE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𝑭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a:rPr lang="de-DE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𝒇</m:t>
                      </m:r>
                      <m:d>
                        <m:dPr>
                          <m:ctrlPr>
                            <a:rPr lang="de-DE" altLang="zh-CN" b="1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de-DE" altLang="zh-CN" b="1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𝑪</m:t>
                          </m:r>
                        </m:e>
                      </m:d>
                      <m:r>
                        <a:rPr lang="de-DE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∪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𝒈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𝑬</m:t>
                          </m:r>
                        </m:e>
                      </m:d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𝒓𝒂𝒏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𝒇</m:t>
                          </m:r>
                          <m:r>
                            <a:rPr lang="en-US" altLang="zh-CN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↑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𝑪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∪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𝒓𝒂𝒏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↑</m:t>
                          </m:r>
                          <m:r>
                            <a:rPr lang="en-US" altLang="zh-CN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𝑬</m:t>
                          </m:r>
                        </m:e>
                      </m:d>
                    </m:oMath>
                  </m:oMathPara>
                </a14:m>
                <a:endParaRPr lang="en-US" altLang="zh-CN" b="1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a:rPr lang="de-DE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𝒓𝒂𝒏</m:t>
                      </m:r>
                      <m:r>
                        <a:rPr lang="de-DE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de-DE" altLang="zh-CN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𝒉</m:t>
                      </m:r>
                    </m:oMath>
                  </m:oMathPara>
                </a14:m>
                <a:endParaRPr lang="en-US" altLang="zh-CN" b="1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584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75720" y="2087106"/>
                <a:ext cx="6120680" cy="42942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CC6D9B8-4A17-4ACE-8B99-95EBAAEBAB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0712" y="1268761"/>
                <a:ext cx="6503640" cy="64807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𝒉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b="1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↑</m:t>
                    </m:r>
                    <m:r>
                      <a:rPr lang="en-US" altLang="zh-CN" b="1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∪</m:t>
                    </m:r>
                    <m:sSup>
                      <m:sSupPr>
                        <m:ctrlPr>
                          <a:rPr lang="en-US" altLang="zh-CN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𝒈</m:t>
                        </m:r>
                      </m:e>
                      <m:sup>
                        <m:r>
                          <a:rPr lang="en-US" altLang="zh-CN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p>
                    </m:sSup>
                    <m:r>
                      <a:rPr lang="en-US" altLang="zh-CN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↑</m:t>
                    </m:r>
                    <m:r>
                      <a:rPr lang="en-US" altLang="zh-CN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𝑬</m:t>
                    </m:r>
                  </m:oMath>
                </a14:m>
                <a:r>
                  <a:rPr lang="zh-CN" altLang="en-US" b="1" kern="0" dirty="0">
                    <a:solidFill>
                      <a:srgbClr val="1F4081"/>
                    </a:solidFill>
                  </a:rPr>
                  <a:t> 是满射</a:t>
                </a:r>
                <a:endParaRPr lang="en-US" altLang="zh-CN" b="1" kern="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CC6D9B8-4A17-4ACE-8B99-95EBAAEB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0712" y="1268761"/>
                <a:ext cx="6503640" cy="648073"/>
              </a:xfrm>
              <a:prstGeom prst="rect">
                <a:avLst/>
              </a:prstGeom>
              <a:blipFill>
                <a:blip r:embed="rId3"/>
                <a:stretch>
                  <a:fillRect t="-15094" b="-2452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83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说明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67608" y="1096888"/>
                <a:ext cx="7632848" cy="5500465"/>
              </a:xfrm>
            </p:spPr>
            <p:txBody>
              <a:bodyPr/>
              <a:lstStyle/>
              <a:p>
                <a:pPr indent="-720000">
                  <a:lnSpc>
                    <a:spcPct val="200000"/>
                  </a:lnSpc>
                  <a:buClr>
                    <a:srgbClr val="800080"/>
                  </a:buClr>
                  <a:buSzPct val="10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称作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有穷</m:t>
                    </m:r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基数</m:t>
                    </m:r>
                  </m:oMath>
                </a14:m>
                <a:endParaRPr lang="en-US" altLang="zh-CN" b="1" dirty="0"/>
              </a:p>
              <a:p>
                <a:pPr indent="-720000">
                  <a:lnSpc>
                    <a:spcPct val="200000"/>
                  </a:lnSpc>
                  <a:buClr>
                    <a:srgbClr val="800080"/>
                  </a:buClr>
                  <a:buSzPct val="10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,ℵ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称作无穷基数</m:t>
                    </m:r>
                  </m:oMath>
                </a14:m>
                <a:endParaRPr lang="en-US" altLang="zh-CN" b="1" dirty="0"/>
              </a:p>
              <a:p>
                <a:pPr indent="-720000">
                  <a:lnSpc>
                    <a:spcPct val="200000"/>
                  </a:lnSpc>
                  <a:buClr>
                    <a:srgbClr val="800080"/>
                  </a:buClr>
                  <a:buSzPct val="10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若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indent="-720000">
                  <a:lnSpc>
                    <a:spcPct val="200000"/>
                  </a:lnSpc>
                  <a:buClr>
                    <a:srgbClr val="800080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ym typeface="Symbol" panose="05050102010706020507" pitchFamily="18" charset="2"/>
                  </a:rPr>
                  <a:t>用希腊字母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等表示任意基数</a:t>
                </a:r>
              </a:p>
              <a:p>
                <a:pPr indent="-720000">
                  <a:lnSpc>
                    <a:spcPct val="200000"/>
                  </a:lnSpc>
                  <a:buClr>
                    <a:srgbClr val="800080"/>
                  </a:buClr>
                  <a:buSzPct val="10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/>
                  <a:t>是对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zh-CN" altLang="en-US" b="1" dirty="0"/>
                  <a:t>的推广</a:t>
                </a:r>
              </a:p>
            </p:txBody>
          </p:sp>
        </mc:Choice>
        <mc:Fallback xmlns="">
          <p:sp>
            <p:nvSpPr>
              <p:cNvPr id="51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67608" y="1096888"/>
                <a:ext cx="7632848" cy="5500465"/>
              </a:xfrm>
              <a:blipFill>
                <a:blip r:embed="rId2"/>
                <a:stretch>
                  <a:fillRect l="-1837" b="-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931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基于例子演示定理</a:t>
            </a:r>
            <a:r>
              <a:rPr lang="en-US" altLang="zh-CN" dirty="0"/>
              <a:t>5.12</a:t>
            </a:r>
            <a:r>
              <a:rPr lang="zh-CN" altLang="en-US" dirty="0"/>
              <a:t>的证明过程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1775520" y="1104528"/>
                <a:ext cx="8712968" cy="1892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ker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e>
                        <m:r>
                          <a:rPr lang="en-US" altLang="zh-CN" b="1" i="1" ker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kern="0">
                            <a:latin typeface="Cambria Math" panose="02040503050406030204" pitchFamily="18" charset="0"/>
                          </a:rPr>
                          <m:t>𝒎𝒐𝒅</m:t>
                        </m:r>
                        <m:r>
                          <a:rPr lang="en-US" altLang="zh-CN" b="1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ker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altLang="zh-CN" b="1" kern="0" dirty="0"/>
                  <a:t>	</a:t>
                </a:r>
                <a14:m>
                  <m:oMath xmlns:m="http://schemas.openxmlformats.org/officeDocument/2006/math"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kern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ker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b="1" kern="0" dirty="0">
                    <a:sym typeface="Symbol" panose="05050102010706020507" pitchFamily="18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b="1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ker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zh-CN" b="1" kern="0" dirty="0">
                  <a:sym typeface="Symbol" panose="05050102010706020507" pitchFamily="18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kern="0" dirty="0">
                    <a:sym typeface="Symbol" panose="05050102010706020507" pitchFamily="18" charset="2"/>
                  </a:rPr>
                  <a:t>均为单射</a:t>
                </a:r>
              </a:p>
              <a:p>
                <a:pPr marL="0" indent="0">
                  <a:buNone/>
                </a:pPr>
                <a:endParaRPr lang="zh-CN" altLang="en-US" b="1" kern="0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endParaRPr lang="zh-CN" altLang="en-US" b="1" kern="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5520" y="1104528"/>
                <a:ext cx="8712968" cy="1892424"/>
              </a:xfrm>
              <a:prstGeom prst="rect">
                <a:avLst/>
              </a:prstGeom>
              <a:blipFill>
                <a:blip r:embed="rId3"/>
                <a:stretch>
                  <a:fillRect b="-643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622182"/>
              </p:ext>
            </p:extLst>
          </p:nvPr>
        </p:nvGraphicFramePr>
        <p:xfrm>
          <a:off x="2063552" y="3140968"/>
          <a:ext cx="79208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5879420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578194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5738558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13376691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19402905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5179263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94194586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56160912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12501445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9951027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865771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10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14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16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18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2060"/>
                          </a:solidFill>
                        </a:rPr>
                        <a:t>…</a:t>
                      </a:r>
                      <a:endParaRPr lang="zh-CN" alt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0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CN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02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B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6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12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18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24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30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36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42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48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54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2060"/>
                          </a:solidFill>
                        </a:rPr>
                        <a:t>…</a:t>
                      </a:r>
                      <a:endParaRPr lang="zh-CN" alt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95526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89438"/>
              </p:ext>
            </p:extLst>
          </p:nvPr>
        </p:nvGraphicFramePr>
        <p:xfrm>
          <a:off x="2071276" y="5013176"/>
          <a:ext cx="79208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5879420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578194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5738558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13376691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19402905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5179263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94194586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56160912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12501445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9951027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865771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B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3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6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9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12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15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18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21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24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27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…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0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FF0000"/>
                          </a:solidFill>
                        </a:rPr>
                        <a:t>g</a:t>
                      </a:r>
                      <a:endParaRPr lang="zh-CN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02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18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24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36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42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48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54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95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597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066896"/>
                  </p:ext>
                </p:extLst>
              </p:nvPr>
            </p:nvGraphicFramePr>
            <p:xfrm>
              <a:off x="1889986" y="1953344"/>
              <a:ext cx="8526495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1825">
                      <a:extLst>
                        <a:ext uri="{9D8B030D-6E8A-4147-A177-3AD203B41FA5}">
                          <a16:colId xmlns:a16="http://schemas.microsoft.com/office/drawing/2014/main" val="58794209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3857819494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2573855804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3194029057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751792639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1561609121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3125014456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1865771284"/>
                        </a:ext>
                      </a:extLst>
                    </a:gridCol>
                    <a:gridCol w="1129030">
                      <a:extLst>
                        <a:ext uri="{9D8B030D-6E8A-4147-A177-3AD203B41FA5}">
                          <a16:colId xmlns:a16="http://schemas.microsoft.com/office/drawing/2014/main" val="4599245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𝑟𝑎𝑛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16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5909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f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2026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12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24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30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42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48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mod 6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39552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g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77044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12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24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48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60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84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96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mod 12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71552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f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93238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36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72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144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180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mod 36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13670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g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88989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72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144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288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360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mod 72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7459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3406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066896"/>
                  </p:ext>
                </p:extLst>
              </p:nvPr>
            </p:nvGraphicFramePr>
            <p:xfrm>
              <a:off x="1889986" y="1953344"/>
              <a:ext cx="8526495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1825">
                      <a:extLst>
                        <a:ext uri="{9D8B030D-6E8A-4147-A177-3AD203B41FA5}">
                          <a16:colId xmlns:a16="http://schemas.microsoft.com/office/drawing/2014/main" val="58794209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3857819494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2573855804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3194029057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751792639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1561609121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3125014456"/>
                        </a:ext>
                      </a:extLst>
                    </a:gridCol>
                    <a:gridCol w="726520">
                      <a:extLst>
                        <a:ext uri="{9D8B030D-6E8A-4147-A177-3AD203B41FA5}">
                          <a16:colId xmlns:a16="http://schemas.microsoft.com/office/drawing/2014/main" val="1865771284"/>
                        </a:ext>
                      </a:extLst>
                    </a:gridCol>
                    <a:gridCol w="1129030">
                      <a:extLst>
                        <a:ext uri="{9D8B030D-6E8A-4147-A177-3AD203B41FA5}">
                          <a16:colId xmlns:a16="http://schemas.microsoft.com/office/drawing/2014/main" val="45992459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28" t="-10667" r="-270185" b="-9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16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59097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f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20266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28" t="-210667" r="-270185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12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24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30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42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48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mod 6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39552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g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77044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28" t="-405263" r="-270185" b="-522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12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24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48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60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84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96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mod 12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715522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f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93238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28" t="-612000" r="-270185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36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72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144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180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7030A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mod 36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13670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g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↓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889899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28" t="-812000" r="-27018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72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144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288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360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mod 72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7459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340693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084752"/>
              </p:ext>
            </p:extLst>
          </p:nvPr>
        </p:nvGraphicFramePr>
        <p:xfrm>
          <a:off x="2149330" y="332656"/>
          <a:ext cx="79208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93242589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24426334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40771193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5162977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415869611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85738971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1452551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96497173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3715552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3052904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68878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A: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10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14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16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18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2060"/>
                          </a:solidFill>
                        </a:rPr>
                        <a:t>…</a:t>
                      </a:r>
                      <a:endParaRPr lang="zh-CN" alt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8830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635974"/>
                  </p:ext>
                </p:extLst>
              </p:nvPr>
            </p:nvGraphicFramePr>
            <p:xfrm>
              <a:off x="1775521" y="1124744"/>
              <a:ext cx="8284935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4135">
                      <a:extLst>
                        <a:ext uri="{9D8B030D-6E8A-4147-A177-3AD203B41FA5}">
                          <a16:colId xmlns:a16="http://schemas.microsoft.com/office/drawing/2014/main" val="1908759223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5112440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601901777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964866537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204920907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6889067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335985227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131532540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572594670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9471850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0946719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𝑟𝑎𝑛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zh-CN" alt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：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12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18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24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30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36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42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48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54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737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635974"/>
                  </p:ext>
                </p:extLst>
              </p:nvPr>
            </p:nvGraphicFramePr>
            <p:xfrm>
              <a:off x="1775521" y="1124744"/>
              <a:ext cx="8284935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4135">
                      <a:extLst>
                        <a:ext uri="{9D8B030D-6E8A-4147-A177-3AD203B41FA5}">
                          <a16:colId xmlns:a16="http://schemas.microsoft.com/office/drawing/2014/main" val="1908759223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5112440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601901777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964866537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204920907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6889067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335985227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131532540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572594670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9471850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09467194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62" t="-9211" r="-666292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12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18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24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30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36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42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48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54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70C0"/>
                              </a:solidFill>
                            </a:rPr>
                            <a:t>…</a:t>
                          </a:r>
                          <a:endParaRPr lang="zh-CN" altLang="en-US" sz="24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7377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9690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495600" y="404665"/>
                <a:ext cx="792088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 = {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偶数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} – {mod 6≡0}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C =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{2,4,8,10,14,16,20,22,26,28,32,34,38,…}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{12,24,48…}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{72}…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E = A – C = {6, 18, 30, 42…}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   = {6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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1, 6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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3, 6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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5, 6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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7…}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   = {2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 3 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1, 2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 3  3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, 2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 3  5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, 2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 3  7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…}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D =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70C0"/>
                        </a:solidFill>
                      </a:rPr>
                      <m:t>{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70C0"/>
                        </a:solidFill>
                      </a:rPr>
                      <m:t>mod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70C0"/>
                        </a:solidFill>
                      </a:rPr>
                      <m:t> 6≡0}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70C0"/>
                        </a:solidFill>
                      </a:rPr>
                      <m:t>{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70C0"/>
                        </a:solidFill>
                      </a:rPr>
                      <m:t>mod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70C0"/>
                        </a:solidFill>
                      </a:rPr>
                      <m:t> 36≡0}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F = B – D = {3, 9, 15, 21…}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   = {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3 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1, 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3  3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, 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3  5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, 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3  7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…}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404665"/>
                <a:ext cx="7920880" cy="5632311"/>
              </a:xfrm>
              <a:prstGeom prst="rect">
                <a:avLst/>
              </a:prstGeom>
              <a:blipFill>
                <a:blip r:embed="rId2"/>
                <a:stretch>
                  <a:fillRect l="-1154" b="-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1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636910"/>
              </p:ext>
            </p:extLst>
          </p:nvPr>
        </p:nvGraphicFramePr>
        <p:xfrm>
          <a:off x="2259388" y="4653136"/>
          <a:ext cx="79208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5879420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578194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5738558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13376691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19402905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5179263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94194586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56160912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12501445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9951027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865771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10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14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16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70C0"/>
                          </a:solidFill>
                        </a:rPr>
                        <a:t>18</a:t>
                      </a:r>
                      <a:endParaRPr lang="zh-CN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2060"/>
                          </a:solidFill>
                        </a:rPr>
                        <a:t>…</a:t>
                      </a:r>
                      <a:endParaRPr lang="zh-CN" alt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0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2060"/>
                          </a:solidFill>
                        </a:rPr>
                        <a:t>h</a:t>
                      </a:r>
                      <a:endParaRPr lang="zh-CN" alt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002060"/>
                          </a:solidFill>
                        </a:rPr>
                        <a:t>↓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02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B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6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12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3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24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30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36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42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48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7030A0"/>
                          </a:solidFill>
                        </a:rPr>
                        <a:t>9</a:t>
                      </a:r>
                      <a:endParaRPr lang="zh-CN" altLang="en-US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rgbClr val="002060"/>
                          </a:solidFill>
                        </a:rPr>
                        <a:t>…</a:t>
                      </a:r>
                      <a:endParaRPr lang="zh-CN" alt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9552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3143672" y="260648"/>
                <a:ext cx="6120680" cy="4032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b="1" kern="0" dirty="0"/>
                  <a:t>取</a:t>
                </a:r>
                <a:r>
                  <a:rPr lang="en-US" altLang="zh-CN" b="1" kern="0" dirty="0"/>
                  <a:t>	</a:t>
                </a:r>
                <a14:m>
                  <m:oMath xmlns:m="http://schemas.openxmlformats.org/officeDocument/2006/math"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𝒉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b="1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↑</m:t>
                    </m:r>
                    <m:r>
                      <a:rPr lang="en-US" altLang="zh-CN" b="1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∪</m:t>
                    </m:r>
                    <m:sSup>
                      <m:sSupPr>
                        <m:ctrlPr>
                          <a:rPr lang="en-US" altLang="zh-CN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𝒈</m:t>
                        </m:r>
                      </m:e>
                      <m:sup>
                        <m:r>
                          <a:rPr lang="en-US" altLang="zh-CN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p>
                    </m:sSup>
                    <m:r>
                      <a:rPr lang="en-US" altLang="zh-CN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↑</m:t>
                    </m:r>
                    <m:r>
                      <a:rPr lang="en-US" altLang="zh-CN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𝑬</m:t>
                    </m:r>
                  </m:oMath>
                </a14:m>
                <a:endParaRPr lang="en-US" altLang="zh-CN" b="1" kern="0" dirty="0"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b="1" kern="0" dirty="0">
                    <a:sym typeface="Symbol" panose="05050102010706020507" pitchFamily="18" charset="2"/>
                  </a:rPr>
                  <a:t>    </a:t>
                </a:r>
              </a:p>
              <a:p>
                <a:pPr>
                  <a:buFontTx/>
                  <a:buNone/>
                </a:pPr>
                <a:r>
                  <a:rPr lang="zh-CN" altLang="en-US" b="1" kern="0" dirty="0">
                    <a:sym typeface="Symbol" panose="05050102010706020507" pitchFamily="18" charset="2"/>
                  </a:rPr>
                  <a:t>则</a:t>
                </a:r>
                <a:r>
                  <a:rPr lang="en-US" altLang="zh-CN" b="1" kern="0" dirty="0"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𝒉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⟶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b="1" kern="0" dirty="0">
                    <a:sym typeface="Symbol" panose="05050102010706020507" pitchFamily="18" charset="2"/>
                  </a:rPr>
                  <a:t>双射 </a:t>
                </a:r>
                <a:endParaRPr lang="en-US" altLang="zh-CN" b="1" kern="0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en-US" altLang="zh-CN" b="1" kern="0" dirty="0">
                    <a:ea typeface="Cambria Math" panose="02040503050406030204" pitchFamily="18" charset="0"/>
                    <a:sym typeface="Symbol" panose="05050102010706020507" pitchFamily="18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𝒉</m:t>
                    </m:r>
                    <m:d>
                      <m:dPr>
                        <m:ctrlP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𝒙</m:t>
                        </m:r>
                      </m:e>
                    </m:d>
                    <m:r>
                      <a:rPr lang="en-US" altLang="zh-CN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zh-CN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𝟑</m:t>
                            </m:r>
                            <m:r>
                              <a:rPr lang="en-US" altLang="zh-CN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𝒙</m:t>
                            </m:r>
                            <m:r>
                              <a:rPr lang="en-US" altLang="zh-CN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,       </m:t>
                            </m:r>
                            <m:r>
                              <a:rPr lang="en-US" altLang="zh-CN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𝒙</m:t>
                            </m:r>
                            <m:sSub>
                              <m:sSubPr>
                                <m:ctrlPr>
                                  <a:rPr lang="en-US" altLang="zh-CN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∈</m:t>
                                </m:r>
                                <m:r>
                                  <a:rPr lang="en-US" altLang="zh-CN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         </m:t>
                            </m:r>
                          </m:e>
                          <m:e/>
                          <m:e>
                            <m:r>
                              <a:rPr lang="en-US" altLang="zh-CN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𝒙</m:t>
                            </m:r>
                            <m:r>
                              <a:rPr lang="en-US" altLang="zh-CN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/</m:t>
                            </m:r>
                            <m:r>
                              <a:rPr lang="en-US" altLang="zh-CN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𝟐</m:t>
                            </m:r>
                            <m:r>
                              <a:rPr lang="en-US" altLang="zh-CN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,     </m:t>
                            </m:r>
                            <m:r>
                              <a:rPr lang="en-US" altLang="zh-CN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𝟔</m:t>
                            </m:r>
                            <m:r>
                              <a:rPr lang="zh-CN" altLang="en-US" b="1" i="1" kern="0" dirty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的奇数倍</m:t>
                            </m:r>
                            <m:r>
                              <a:rPr lang="en-US" altLang="zh-CN" b="1" i="1" kern="0" dirty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zh-CN" altLang="en-US" b="1" kern="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43672" y="260648"/>
                <a:ext cx="6120680" cy="4032448"/>
              </a:xfrm>
              <a:prstGeom prst="rect">
                <a:avLst/>
              </a:prstGeom>
              <a:blipFill>
                <a:blip r:embed="rId2"/>
                <a:stretch>
                  <a:fillRect l="-2689" t="-242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5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例5.6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1584" y="1412776"/>
                <a:ext cx="7416824" cy="576065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686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1584" y="1412776"/>
                <a:ext cx="7416824" cy="57606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4079776" y="2476128"/>
                <a:ext cx="5184576" cy="3473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ker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b="1" kern="0" dirty="0">
                        <a:solidFill>
                          <a:srgbClr val="00B0F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b="1" i="1" kern="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ker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≼</m:t>
                    </m:r>
                    <m:r>
                      <m:rPr>
                        <m:nor/>
                      </m:rPr>
                      <a:rPr lang="en-US" altLang="zh-CN" b="1" kern="0" dirty="0">
                        <a:solidFill>
                          <a:srgbClr val="00B0F0"/>
                        </a:solidFill>
                        <a:sym typeface="Symbol" pitchFamily="18" charset="2"/>
                      </a:rPr>
                      <m:t></m:t>
                    </m:r>
                    <m:r>
                      <a:rPr lang="en-US" altLang="zh-CN" b="1" i="1" kern="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9776" y="2476128"/>
                <a:ext cx="5184576" cy="3473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286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定理5.13：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7891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8792" b="-36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1991544" y="2276872"/>
                <a:ext cx="8352928" cy="201622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1" kern="0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单射</a:t>
                </a:r>
                <a:r>
                  <a:rPr lang="zh-CN" altLang="en-US" sz="2800" b="1" kern="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800" b="1" kern="0" dirty="0">
                    <a:sym typeface="Symbol" panose="05050102010706020507" pitchFamily="18" charset="2"/>
                  </a:rPr>
                  <a:t>      </a:t>
                </a:r>
                <a:r>
                  <a:rPr lang="en-US" altLang="zh-CN" sz="2800" b="1" kern="0" dirty="0"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𝒛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d>
                      <m:dPr>
                        <m:ctrlP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,</m:t>
                        </m:r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e>
                    </m:d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d>
                      <m:dPr>
                        <m:ctrlP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𝒛</m:t>
                        </m:r>
                      </m:e>
                    </m:d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𝑵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,</m:t>
                        </m:r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e>
                    </m:d>
                  </m:oMath>
                </a14:m>
                <a:endParaRPr lang="en-US" altLang="zh-CN" sz="2800" b="1" kern="0" dirty="0"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altLang="zh-CN" sz="2800" b="1" kern="0" dirty="0">
                    <a:sym typeface="Symbol" panose="05050102010706020507" pitchFamily="18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d>
                      <m:dPr>
                        <m:ctrlP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𝒛</m:t>
                        </m:r>
                      </m:e>
                    </m:d>
                    <m:d>
                      <m:dPr>
                        <m:ctrlP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e>
                    </m:d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𝒛</m:t>
                    </m:r>
                    <m:r>
                      <m:rPr>
                        <m:nor/>
                      </m:rPr>
                      <a:rPr lang="en-US" altLang="zh-CN" sz="2800" b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b="1" kern="0" dirty="0">
                        <a:sym typeface="Symbol" panose="05050102010706020507" pitchFamily="18" charset="2"/>
                      </a:rPr>
                      <m:t>的二进制表示的第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m:rPr>
                        <m:nor/>
                      </m:rPr>
                      <a:rPr lang="en-US" altLang="zh-CN" sz="2800" b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b="1" kern="0" dirty="0">
                        <a:sym typeface="Symbol" panose="05050102010706020507" pitchFamily="18" charset="2"/>
                      </a:rPr>
                      <m:t>位小数</m:t>
                    </m:r>
                  </m:oMath>
                </a14:m>
                <a:endParaRPr lang="zh-CN" altLang="en-US" sz="2800" b="1" kern="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1544" y="2276872"/>
                <a:ext cx="8352928" cy="2016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34FCCBE1-70A5-456C-81D3-2F7B82AE41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1544" y="4566554"/>
                <a:ext cx="8352928" cy="201622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⟶[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800" b="1" kern="0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 </a:t>
                </a:r>
                <a:r>
                  <a:rPr lang="zh-CN" altLang="en-US" sz="2800" b="1" kern="0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单射</a:t>
                </a:r>
                <a:endParaRPr lang="en-US" altLang="zh-CN" sz="2800" b="1" kern="0" dirty="0">
                  <a:solidFill>
                    <a:srgbClr val="1F4081"/>
                  </a:solidFill>
                  <a:sym typeface="Symbol" panose="05050102010706020507" pitchFamily="18" charset="2"/>
                </a:endParaRPr>
              </a:p>
              <a:p>
                <a:pPr algn="l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altLang="zh-CN" sz="2800" b="1" kern="0" dirty="0">
                    <a:ea typeface="Cambria Math" panose="02040503050406030204" pitchFamily="18" charset="0"/>
                    <a:sym typeface="Symbol" panose="05050102010706020507" pitchFamily="18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𝑵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sz="2800" b="1" i="1" dirty="0">
                  <a:solidFill>
                    <a:srgbClr val="1F408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800" b="1" dirty="0">
                    <a:solidFill>
                      <a:srgbClr val="1F4081"/>
                    </a:solidFill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1F408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m:rPr>
                        <m:nor/>
                      </m:rPr>
                      <a:rPr lang="en-US" altLang="zh-CN" sz="2800" b="1">
                        <a:solidFill>
                          <a:srgbClr val="1F408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b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zh-CN" altLang="en-US" sz="2000" b="1" kern="0" dirty="0">
                        <a:solidFill>
                          <a:srgbClr val="0070C0"/>
                        </a:solidFill>
                        <a:sym typeface="Symbol" panose="05050102010706020507" pitchFamily="18" charset="2"/>
                      </a:rPr>
                      <m:t>第</m:t>
                    </m:r>
                    <m:r>
                      <a:rPr lang="en-US" altLang="zh-CN" sz="2000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lang="en-US" altLang="zh-CN" sz="2000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2000" b="1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m:rPr>
                        <m:nor/>
                      </m:rPr>
                      <a:rPr lang="zh-CN" altLang="en-US" sz="2000" b="1" kern="0" dirty="0">
                        <a:solidFill>
                          <a:srgbClr val="0070C0"/>
                        </a:solidFill>
                        <a:sym typeface="Symbol" panose="05050102010706020507" pitchFamily="18" charset="2"/>
                      </a:rPr>
                      <m:t>位小数是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800" b="1" kern="0" dirty="0">
                  <a:solidFill>
                    <a:srgbClr val="0070C0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34FCCBE1-70A5-456C-81D3-2F7B82AE4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1544" y="4566554"/>
                <a:ext cx="8352928" cy="2016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C25FEC4-02C6-4329-A673-C7285E5E4DD9}"/>
                  </a:ext>
                </a:extLst>
              </p:cNvPr>
              <p:cNvSpPr txBox="1"/>
              <p:nvPr/>
            </p:nvSpPr>
            <p:spPr>
              <a:xfrm>
                <a:off x="2207568" y="1436093"/>
                <a:ext cx="28083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:{</m:t>
                      </m:r>
                      <m:r>
                        <a:rPr lang="en-US" altLang="zh-CN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𝟏𝟎𝟏𝟏𝟎𝟏𝟎𝟎𝟎</m:t>
                      </m:r>
                      <m:r>
                        <a:rPr lang="en-US" altLang="zh-CN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C25FEC4-02C6-4329-A673-C7285E5E4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568" y="1436093"/>
                <a:ext cx="2808312" cy="400110"/>
              </a:xfrm>
              <a:prstGeom prst="rect">
                <a:avLst/>
              </a:prstGeom>
              <a:blipFill>
                <a:blip r:embed="rId5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E330C0-0ECC-4E40-9820-832E0D013E5B}"/>
                  </a:ext>
                </a:extLst>
              </p:cNvPr>
              <p:cNvSpPr txBox="1"/>
              <p:nvPr/>
            </p:nvSpPr>
            <p:spPr>
              <a:xfrm>
                <a:off x="5807968" y="1152233"/>
                <a:ext cx="4392488" cy="96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m>
                        <m:mPr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a:rPr lang="en-US" altLang="zh-CN" sz="2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a:rPr lang="en-US" altLang="zh-CN" sz="2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a:rPr lang="en-US" altLang="zh-CN" sz="2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a:rPr lang="en-US" altLang="zh-CN" sz="2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a:rPr lang="en-US" altLang="zh-CN" sz="2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a:rPr lang="en-US" altLang="zh-CN" sz="2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E330C0-0ECC-4E40-9820-832E0D013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1152233"/>
                <a:ext cx="4392488" cy="9678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968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129149-DDF7-4DE4-9B40-54C52B29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200866"/>
            <a:ext cx="5256584" cy="66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89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73862" y="76778"/>
            <a:ext cx="4397359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5400" b="1" spc="50" dirty="0">
                <a:ln w="11430"/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本节内容提要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1F47B53-A318-4A60-9607-2D08A00F85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5640" y="1844824"/>
                <a:ext cx="6624736" cy="3528392"/>
              </a:xfrm>
              <a:ln>
                <a:solidFill>
                  <a:srgbClr val="00B05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vert="horz" wrap="square" lIns="360000" tIns="180000" rIns="360000" bIns="180000" numCol="1" anchor="t" anchorCtr="0" compatLnSpc="1">
                <a:prstTxWarp prst="textNoShape">
                  <a:avLst/>
                </a:prstTxWarp>
              </a:bodyPr>
              <a:lstStyle/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chemeClr val="bg1">
                        <a:lumMod val="50000"/>
                      </a:schemeClr>
                    </a:solidFill>
                  </a:rPr>
                  <a:t>基数的定义</a:t>
                </a: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chemeClr val="bg1">
                        <a:lumMod val="50000"/>
                      </a:schemeClr>
                    </a:solidFill>
                  </a:rPr>
                  <a:t>基数的比较</a:t>
                </a:r>
                <a:endParaRPr lang="en-US" altLang="zh-CN" sz="3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𝑺𝒄𝒉𝒓</m:t>
                    </m:r>
                    <m:r>
                      <a:rPr lang="en-US" altLang="zh-CN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ö</m:t>
                    </m:r>
                    <m:r>
                      <a:rPr lang="en-US" altLang="zh-CN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𝒅𝒆𝒓</m:t>
                    </m:r>
                    <m:r>
                      <a:rPr lang="en-US" altLang="zh-C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𝑩𝒆𝒓𝒏𝒔𝒕𝒆𝒊𝒏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定理</m:t>
                    </m:r>
                  </m:oMath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rgbClr val="FF0000"/>
                    </a:solidFill>
                  </a:rPr>
                  <a:t>基数的运算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1F47B53-A318-4A60-9607-2D08A00F8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5640" y="1844824"/>
                <a:ext cx="6624736" cy="3528392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17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基数运算的定义</a:t>
            </a:r>
            <a:r>
              <a:rPr lang="en-US" altLang="zh-CN" b="1" dirty="0"/>
              <a:t>5.</a:t>
            </a:r>
            <a:r>
              <a:rPr lang="en-US" altLang="zh-CN" dirty="0"/>
              <a:t>6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4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81338" y="980729"/>
                <a:ext cx="8263135" cy="55004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/>
                  <a:t>设  </a:t>
                </a: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为基数，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 为集合 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en-US" altLang="zh-CN" b="1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>
                    <a:sym typeface="Symbol" panose="05050102010706020507" pitchFamily="18" charset="2"/>
                  </a:rPr>
                  <a:t>规定：</a:t>
                </a:r>
              </a:p>
              <a:p>
                <a:pPr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𝒄𝒂𝒓𝒅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b="1" dirty="0"/>
                        <m:t>其中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US" altLang="zh-CN" b="1" dirty="0">
                  <a:solidFill>
                    <a:schemeClr val="folHlink"/>
                  </a:solidFill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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d>
                  </m:oMath>
                </a14:m>
                <a:r>
                  <a:rPr lang="en-US" altLang="zh-CN" b="1" dirty="0"/>
                  <a:t>	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p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d>
                  </m:oMath>
                </a14:m>
                <a:r>
                  <a:rPr lang="en-US" altLang="zh-CN" b="1" dirty="0"/>
                  <a:t>	</a:t>
                </a:r>
              </a:p>
            </p:txBody>
          </p:sp>
        </mc:Choice>
        <mc:Fallback xmlns="">
          <p:sp>
            <p:nvSpPr>
              <p:cNvPr id="3994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1338" y="980729"/>
                <a:ext cx="8263135" cy="5500465"/>
              </a:xfrm>
              <a:blipFill>
                <a:blip r:embed="rId2"/>
                <a:stretch>
                  <a:fillRect l="-1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947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定理5.19(定义的合理性)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6681" y="980728"/>
                <a:ext cx="5445030" cy="5688632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b="1" dirty="0"/>
                  <a:t>设</a:t>
                </a:r>
                <a:r>
                  <a:rPr lang="en-US" altLang="zh-CN" sz="28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800" b="1" baseline="-25000" dirty="0"/>
                  <a:t> </a:t>
                </a:r>
                <a:r>
                  <a:rPr lang="zh-CN" altLang="en-US" sz="2800" b="1" dirty="0"/>
                  <a:t>为集合</a:t>
                </a:r>
                <a:endParaRPr lang="en-US" altLang="zh-CN" sz="2800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800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  <a:p>
                <a:pPr>
                  <a:lnSpc>
                    <a:spcPct val="15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zh-CN" sz="2800" b="1" dirty="0"/>
                  <a:t>	</a:t>
                </a:r>
                <a:r>
                  <a:rPr lang="zh-CN" altLang="en-US" sz="2800" b="1" dirty="0"/>
                  <a:t>若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sz="2800" b="1" baseline="-25000" dirty="0"/>
                  <a:t> </a:t>
                </a:r>
              </a:p>
              <a:p>
                <a:pPr>
                  <a:lnSpc>
                    <a:spcPct val="150000"/>
                  </a:lnSpc>
                  <a:buFontTx/>
                  <a:buNone/>
                </a:pPr>
                <a:r>
                  <a:rPr lang="en-US" altLang="zh-CN" sz="2800" b="1" baseline="-25000" dirty="0"/>
                  <a:t>		</a:t>
                </a:r>
                <a:r>
                  <a:rPr lang="zh-CN" altLang="en-US" sz="2800" b="1" dirty="0"/>
                  <a:t>则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800" b="1" dirty="0"/>
              </a:p>
              <a:p>
                <a:pPr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b="1" dirty="0"/>
              </a:p>
              <a:p>
                <a:pPr>
                  <a:lnSpc>
                    <a:spcPct val="15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28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800" b="1" baseline="-25000" dirty="0"/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&lt;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altLang="zh-CN" sz="2800" b="1" baseline="-25000" dirty="0"/>
              </a:p>
            </p:txBody>
          </p:sp>
        </mc:Choice>
        <mc:Fallback xmlns="">
          <p:sp>
            <p:nvSpPr>
              <p:cNvPr id="4096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6681" y="980728"/>
                <a:ext cx="5445030" cy="5688632"/>
              </a:xfrm>
              <a:blipFill>
                <a:blip r:embed="rId2"/>
                <a:stretch>
                  <a:fillRect l="-2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B17FE5BE-B54F-43E5-9464-A2C2FD5B172A}"/>
              </a:ext>
            </a:extLst>
          </p:cNvPr>
          <p:cNvGrpSpPr/>
          <p:nvPr/>
        </p:nvGrpSpPr>
        <p:grpSpPr>
          <a:xfrm>
            <a:off x="7536160" y="3228078"/>
            <a:ext cx="3188319" cy="2756162"/>
            <a:chOff x="7536160" y="3228078"/>
            <a:chExt cx="3188319" cy="27561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545D6600-C1DD-409C-8F89-FEBB4F7E1C97}"/>
                    </a:ext>
                  </a:extLst>
                </p:cNvPr>
                <p:cNvSpPr/>
                <p:nvPr/>
              </p:nvSpPr>
              <p:spPr bwMode="auto">
                <a:xfrm>
                  <a:off x="7885669" y="3636398"/>
                  <a:ext cx="740715" cy="714561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21600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545D6600-C1DD-409C-8F89-FEBB4F7E1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85669" y="3636398"/>
                  <a:ext cx="740715" cy="71456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5F685B65-7F22-4015-BD66-274ED705419D}"/>
                    </a:ext>
                  </a:extLst>
                </p:cNvPr>
                <p:cNvSpPr/>
                <p:nvPr/>
              </p:nvSpPr>
              <p:spPr bwMode="auto">
                <a:xfrm>
                  <a:off x="9790363" y="3636398"/>
                  <a:ext cx="740715" cy="714561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5F685B65-7F22-4015-BD66-274ED70541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790363" y="3636398"/>
                  <a:ext cx="740715" cy="71456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ADFDE85B-745C-4624-8196-866963F37E3D}"/>
                    </a:ext>
                  </a:extLst>
                </p:cNvPr>
                <p:cNvSpPr/>
                <p:nvPr/>
              </p:nvSpPr>
              <p:spPr bwMode="auto">
                <a:xfrm>
                  <a:off x="9790363" y="5269679"/>
                  <a:ext cx="740715" cy="714561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ADFDE85B-745C-4624-8196-866963F37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790363" y="5269679"/>
                  <a:ext cx="740715" cy="71456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FEE057AF-BBDF-4D97-B283-35C71588B336}"/>
                    </a:ext>
                  </a:extLst>
                </p:cNvPr>
                <p:cNvSpPr/>
                <p:nvPr/>
              </p:nvSpPr>
              <p:spPr bwMode="auto">
                <a:xfrm>
                  <a:off x="7885669" y="5269679"/>
                  <a:ext cx="740715" cy="714561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FEE057AF-BBDF-4D97-B283-35C71588B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85669" y="5269679"/>
                  <a:ext cx="740715" cy="71456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BC65A85-D24D-4036-9ABF-72E4110B5D41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 bwMode="auto">
            <a:xfrm>
              <a:off x="8626383" y="3993679"/>
              <a:ext cx="11639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800080"/>
              </a:solidFill>
              <a:prstDash val="dash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AC5B470-74DA-4240-97E8-A574CEF513C3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 bwMode="auto">
            <a:xfrm>
              <a:off x="8626383" y="5626960"/>
              <a:ext cx="11639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800080"/>
              </a:solidFill>
              <a:prstDash val="dash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5B1082B4-6729-4144-92F7-33B48178AE48}"/>
                </a:ext>
              </a:extLst>
            </p:cNvPr>
            <p:cNvCxnSpPr>
              <a:cxnSpLocks/>
              <a:stCxn id="9" idx="4"/>
              <a:endCxn id="12" idx="0"/>
            </p:cNvCxnSpPr>
            <p:nvPr/>
          </p:nvCxnSpPr>
          <p:spPr bwMode="auto">
            <a:xfrm>
              <a:off x="8256026" y="4350959"/>
              <a:ext cx="0" cy="91872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800080"/>
              </a:solidFill>
              <a:prstDash val="dash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F0EE6B2-63B8-4ABE-9CFD-2DA9A782662E}"/>
                </a:ext>
              </a:extLst>
            </p:cNvPr>
            <p:cNvCxnSpPr>
              <a:cxnSpLocks/>
              <a:stCxn id="11" idx="0"/>
              <a:endCxn id="10" idx="4"/>
            </p:cNvCxnSpPr>
            <p:nvPr/>
          </p:nvCxnSpPr>
          <p:spPr bwMode="auto">
            <a:xfrm flipV="1">
              <a:off x="10160721" y="4350959"/>
              <a:ext cx="0" cy="91872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800080"/>
              </a:solidFill>
              <a:prstDash val="dash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C0805D91-95FD-466C-8F12-8E80399B3AA2}"/>
                    </a:ext>
                  </a:extLst>
                </p:cNvPr>
                <p:cNvSpPr/>
                <p:nvPr/>
              </p:nvSpPr>
              <p:spPr bwMode="auto">
                <a:xfrm>
                  <a:off x="8838016" y="3228078"/>
                  <a:ext cx="740715" cy="714561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𝑯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(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𝒉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C0805D91-95FD-466C-8F12-8E80399B3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38016" y="3228078"/>
                  <a:ext cx="740715" cy="714561"/>
                </a:xfrm>
                <a:prstGeom prst="ellipse">
                  <a:avLst/>
                </a:prstGeom>
                <a:blipFill>
                  <a:blip r:embed="rId7"/>
                  <a:stretch>
                    <a:fillRect l="-12397" r="-14876"/>
                  </a:stretch>
                </a:blip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8C836289-509A-4C12-BC12-2EB01CCB86CE}"/>
                    </a:ext>
                  </a:extLst>
                </p:cNvPr>
                <p:cNvSpPr/>
                <p:nvPr/>
              </p:nvSpPr>
              <p:spPr bwMode="auto">
                <a:xfrm>
                  <a:off x="8838016" y="4861359"/>
                  <a:ext cx="740715" cy="714561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𝒉</m:t>
                        </m:r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8C836289-509A-4C12-BC12-2EB01CCB86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38016" y="4861359"/>
                  <a:ext cx="740715" cy="71456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EDC3E41B-98D4-493C-B11E-A008B8F3C5C3}"/>
                    </a:ext>
                  </a:extLst>
                </p:cNvPr>
                <p:cNvSpPr/>
                <p:nvPr/>
              </p:nvSpPr>
              <p:spPr bwMode="auto">
                <a:xfrm>
                  <a:off x="7536160" y="4453039"/>
                  <a:ext cx="740715" cy="714561"/>
                </a:xfrm>
                <a:prstGeom prst="ellipse">
                  <a:avLst/>
                </a:prstGeom>
                <a:noFill/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</a:rPr>
                              <m:t>−</m:t>
                            </m:r>
                            <m:r>
                              <a:rPr kumimoji="1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itchFamily="2" charset="-122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EDC3E41B-98D4-493C-B11E-A008B8F3C5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36160" y="4453039"/>
                  <a:ext cx="740715" cy="71456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DD42386-679E-4312-8A1D-53DFDFA7C559}"/>
                    </a:ext>
                  </a:extLst>
                </p:cNvPr>
                <p:cNvSpPr/>
                <p:nvPr/>
              </p:nvSpPr>
              <p:spPr bwMode="auto">
                <a:xfrm>
                  <a:off x="9983764" y="4453039"/>
                  <a:ext cx="740715" cy="714561"/>
                </a:xfrm>
                <a:prstGeom prst="ellipse">
                  <a:avLst/>
                </a:prstGeom>
                <a:noFill/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 </m:t>
                        </m:r>
                        <m:r>
                          <a:rPr kumimoji="1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𝒇</m:t>
                        </m:r>
                      </m:oMath>
                    </m:oMathPara>
                  </a14:m>
                  <a:endPara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DD42386-679E-4312-8A1D-53DFDFA7C5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83764" y="4453039"/>
                  <a:ext cx="740715" cy="71456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 cap="flat" cmpd="sng" algn="ctr">
                  <a:noFill/>
                  <a:prstDash val="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B2ABE5F9-45AF-4BA0-A8E1-57534632DA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03074" y="1320698"/>
                <a:ext cx="4838270" cy="1601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200000"/>
                  </a:lnSpc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altLang="zh-CN" sz="2800" b="1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 ker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>
                      <m:sSubPr>
                        <m:ctrlPr>
                          <a:rPr lang="en-US" altLang="zh-CN" sz="28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 ker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8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800" b="1" i="1" ker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>
                      <m:sSubPr>
                        <m:ctrlPr>
                          <a:rPr lang="en-US" altLang="zh-CN" sz="28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 ker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800" b="1" kern="0" dirty="0"/>
              </a:p>
              <a:p>
                <a:pPr marL="0" indent="0">
                  <a:lnSpc>
                    <a:spcPct val="20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kern="0" baseline="-25000" dirty="0"/>
              </a:p>
            </p:txBody>
          </p:sp>
        </mc:Choice>
        <mc:Fallback xmlns=""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B2ABE5F9-45AF-4BA0-A8E1-57534632D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3074" y="1320698"/>
                <a:ext cx="4838270" cy="16011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19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例子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17442" y="1124746"/>
                <a:ext cx="5886871" cy="1440159"/>
              </a:xfrm>
              <a:solidFill>
                <a:schemeClr val="bg1"/>
              </a:solidFill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𝒄𝒂𝒓𝒅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𝒄𝒂𝒓𝒅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17442" y="1124746"/>
                <a:ext cx="5886871" cy="1440159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2243571" y="5129336"/>
                <a:ext cx="7704856" cy="15400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kern="0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800" b="1" kern="0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=ℵ</m:t>
                    </m:r>
                  </m:oMath>
                </a14:m>
                <a:endParaRPr lang="en-US" altLang="zh-CN" sz="2800" b="1" kern="0" dirty="0">
                  <a:solidFill>
                    <a:srgbClr val="1F4081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3571" y="5129336"/>
                <a:ext cx="7704856" cy="1540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2423593" y="2780928"/>
                <a:ext cx="7344815" cy="20162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偶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800" b="1" i="1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</a:rPr>
                        <m:t>是偶数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奇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800" b="1" i="1">
                          <a:solidFill>
                            <a:srgbClr val="66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</a:rPr>
                        <m:t>是奇数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𝒄𝒂𝒓𝒅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偶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𝒄𝒂𝒓𝒅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奇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𝒄𝒂𝒓𝒅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sz="2800" b="1" kern="0" dirty="0">
                  <a:solidFill>
                    <a:srgbClr val="1F4081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3593" y="2780928"/>
                <a:ext cx="7344815" cy="2016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388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5.6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83832" y="980729"/>
                <a:ext cx="3672408" cy="5500465"/>
              </a:xfrm>
            </p:spPr>
            <p:txBody>
              <a:bodyPr/>
              <a:lstStyle/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2+4=6</m:t>
                      </m:r>
                    </m:oMath>
                  </m:oMathPara>
                </a14:m>
                <a:endParaRPr lang="en-US" altLang="zh-CN" dirty="0"/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 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altLang="zh-CN" dirty="0"/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=9,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altLang="zh-CN" dirty="0"/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3832" y="980729"/>
                <a:ext cx="3672408" cy="550046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846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865314" y="3212976"/>
                <a:ext cx="8574087" cy="360040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=0,1,…,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=0,1,2,…          </m:t>
                              </m:r>
                            </m:e>
                          </m:eqAr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双射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𝑐𝑎𝑟𝑑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5314" y="3212976"/>
                <a:ext cx="8574087" cy="3600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6E77D4-E4BD-4503-BCA0-3B3C6FAF4DD8}"/>
                  </a:ext>
                </a:extLst>
              </p:cNvPr>
              <p:cNvSpPr/>
              <p:nvPr/>
            </p:nvSpPr>
            <p:spPr>
              <a:xfrm>
                <a:off x="3810000" y="908720"/>
                <a:ext cx="4572000" cy="23083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>
                <a:spAutoFit/>
              </a:bodyPr>
              <a:lstStyle/>
              <a:p>
                <a:pPr lvl="0" algn="just" eaLnBrk="0" hangingPunct="0">
                  <a:lnSpc>
                    <a:spcPct val="150000"/>
                  </a:lnSpc>
                  <a:spcBef>
                    <a:spcPct val="25000"/>
                  </a:spcBef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200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200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3200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3200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3200" i="1" kern="0">
                                  <a:solidFill>
                                    <a:srgbClr val="3333CC"/>
                                  </a:solidFill>
                                  <a:effectLst>
                                    <a:outerShdw blurRad="38100" dist="38100" dir="2700000" algn="tl">
                                      <a:srgbClr val="C0C0C0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3200" i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mbria Math" panose="02040503050406030204" pitchFamily="18" charset="0"/>
                  <a:ea typeface="隶书"/>
                </a:endParaRPr>
              </a:p>
              <a:p>
                <a:pPr lvl="0" algn="just" eaLnBrk="0" hangingPunct="0">
                  <a:lnSpc>
                    <a:spcPct val="150000"/>
                  </a:lnSpc>
                  <a:spcBef>
                    <a:spcPct val="25000"/>
                  </a:spcBef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200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sz="3200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3200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US" altLang="zh-CN" sz="3200" i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just" eaLnBrk="0" hangingPunct="0">
                  <a:lnSpc>
                    <a:spcPct val="150000"/>
                  </a:lnSpc>
                  <a:spcBef>
                    <a:spcPct val="25000"/>
                  </a:spcBef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𝑐𝑎𝑟𝑑</m:t>
                      </m:r>
                      <m:r>
                        <a:rPr lang="en-US" altLang="zh-CN" sz="3200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3200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3200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 sz="3200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sz="3200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200" i="1" kern="0"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sz="3200" i="1" kern="0"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3200" i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mbria Math" panose="02040503050406030204" pitchFamily="18" charset="0"/>
                  <a:ea typeface="隶书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6E77D4-E4BD-4503-BCA0-3B3C6FAF4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908720"/>
                <a:ext cx="4572000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129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定理5.20：集合与其幂集的基数比较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81338" y="1052736"/>
                <a:ext cx="7687071" cy="2088233"/>
              </a:xfrm>
            </p:spPr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:r>
                  <a:rPr lang="zh-CN" altLang="en-US" b="1" dirty="0"/>
                  <a:t>定理5.20 </a:t>
                </a: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𝒄𝒂𝒓𝒅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/>
                  <a:t> 	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𝜿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𝜿</m:t>
                        </m:r>
                      </m:sup>
                    </m:sSup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4198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1338" y="1052736"/>
                <a:ext cx="7687071" cy="2088233"/>
              </a:xfrm>
              <a:blipFill>
                <a:blip r:embed="rId2"/>
                <a:stretch>
                  <a:fillRect l="-2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2063553" y="3429000"/>
                <a:ext cx="7768991" cy="2880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kern="0" dirty="0">
                    <a:sym typeface="Symbol" panose="05050102010706020507" pitchFamily="18" charset="2"/>
                  </a:rPr>
                  <a:t>推论 </a:t>
                </a:r>
                <a:r>
                  <a:rPr lang="en-US" altLang="zh-CN" b="1" kern="0" dirty="0">
                    <a:sym typeface="Symbol" panose="05050102010706020507" pitchFamily="18" charset="2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ℵ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𝒄𝒂𝒓𝒅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ℵ</m:t>
                        </m:r>
                      </m:sup>
                    </m:sSup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kern="0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ℵ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ℵ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553" y="3429000"/>
                <a:ext cx="7768991" cy="2880320"/>
              </a:xfrm>
              <a:prstGeom prst="rect">
                <a:avLst/>
              </a:prstGeom>
              <a:blipFill>
                <a:blip r:embed="rId3"/>
                <a:stretch>
                  <a:fillRect l="-211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110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5.21</a:t>
            </a:r>
            <a:r>
              <a:rPr lang="zh-CN" altLang="en-US" dirty="0"/>
              <a:t>：</a:t>
            </a:r>
            <a:r>
              <a:rPr lang="zh-CN" altLang="en-US" b="1" dirty="0"/>
              <a:t>基数运算</a:t>
            </a:r>
            <a:r>
              <a:rPr lang="zh-CN" altLang="en-US" dirty="0"/>
              <a:t>性质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3287688" y="1196752"/>
                <a:ext cx="6120679" cy="52565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zh-CN" altLang="en-US" b="1" kern="0" dirty="0"/>
                  <a:t>设  </a:t>
                </a:r>
                <a14:m>
                  <m:oMath xmlns:m="http://schemas.openxmlformats.org/officeDocument/2006/math">
                    <m:r>
                      <a:rPr lang="zh-CN" altLang="en-US" b="1" i="1" kern="0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ker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ker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kern="0" dirty="0">
                    <a:sym typeface="Symbol" panose="05050102010706020507" pitchFamily="18" charset="2"/>
                  </a:rPr>
                  <a:t>为基数</a:t>
                </a: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b="1" i="1" kern="0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 ker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 ker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 kern="0"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US" altLang="zh-CN" b="1" kern="0" dirty="0"/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𝜿</m:t>
                          </m:r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 ker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 ker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 b="1" i="1" kern="0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 ker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kern="0" dirty="0"/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b="1" i="1" kern="0">
                          <a:latin typeface="Cambria Math" panose="02040503050406030204" pitchFamily="18" charset="0"/>
                        </a:rPr>
                        <m:t>𝜿</m:t>
                      </m:r>
                      <m:r>
                        <m:rPr>
                          <m:nor/>
                        </m:rPr>
                        <a:rPr lang="zh-CN" altLang="en-US" b="1" dirty="0">
                          <a:sym typeface="Symbol" panose="05050102010706020507" pitchFamily="18" charset="2"/>
                        </a:rPr>
                        <m:t></m:t>
                      </m:r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𝜿</m:t>
                          </m:r>
                          <m:r>
                            <m:rPr>
                              <m:nor/>
                            </m:rPr>
                            <a:rPr lang="zh-CN" altLang="en-US" b="1" dirty="0">
                              <a:sym typeface="Symbol" panose="05050102010706020507" pitchFamily="18" charset="2"/>
                            </a:rPr>
                            <m:t></m:t>
                          </m:r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 b="1" i="1" kern="0">
                          <a:latin typeface="Cambria Math" panose="02040503050406030204" pitchFamily="18" charset="0"/>
                        </a:rPr>
                        <m:t>𝜿</m:t>
                      </m:r>
                      <m:r>
                        <m:rPr>
                          <m:nor/>
                        </m:rPr>
                        <a:rPr lang="zh-CN" altLang="en-US" b="1" dirty="0">
                          <a:sym typeface="Symbol" panose="05050102010706020507" pitchFamily="18" charset="2"/>
                        </a:rPr>
                        <m:t></m:t>
                      </m:r>
                      <m:r>
                        <a:rPr lang="zh-CN" altLang="en-US" b="1" i="1" ker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kern="0" dirty="0"/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p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𝝁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p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𝝀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 b="1" dirty="0">
                              <a:sym typeface="Symbol" panose="05050102010706020507" pitchFamily="18" charset="2"/>
                            </a:rPr>
                            <m:t>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p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𝝁</m:t>
                          </m:r>
                        </m:sup>
                      </m:sSup>
                    </m:oMath>
                  </m:oMathPara>
                </a14:m>
                <a:endParaRPr lang="en-US" altLang="zh-CN" b="1" kern="0" dirty="0"/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𝜿</m:t>
                          </m:r>
                          <m:r>
                            <m:rPr>
                              <m:nor/>
                            </m:rPr>
                            <a:rPr lang="zh-CN" altLang="en-US" b="1" dirty="0">
                              <a:sym typeface="Symbol" panose="05050102010706020507" pitchFamily="18" charset="2"/>
                            </a:rPr>
                            <m:t></m:t>
                          </m:r>
                          <m:r>
                            <a:rPr lang="zh-CN" altLang="en-US" b="1" i="1" dirty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𝝀</m:t>
                          </m:r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𝝁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p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𝝁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 b="1" dirty="0">
                              <a:sym typeface="Symbol" panose="05050102010706020507" pitchFamily="18" charset="2"/>
                            </a:rPr>
                            <m:t>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p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𝝁</m:t>
                          </m:r>
                        </m:sup>
                      </m:sSup>
                    </m:oMath>
                  </m:oMathPara>
                </a14:m>
                <a:endParaRPr lang="en-US" altLang="zh-CN" b="1" kern="0" dirty="0"/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1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 kern="0">
                                  <a:latin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p>
                              <m:r>
                                <a:rPr lang="zh-CN" altLang="en-US" b="1" i="1" ker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sup>
                          </m:sSup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𝝁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p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m:rPr>
                              <m:nor/>
                            </m:rPr>
                            <a:rPr lang="zh-CN" altLang="en-US" b="1" dirty="0">
                              <a:sym typeface="Symbol" panose="05050102010706020507" pitchFamily="18" charset="2"/>
                            </a:rPr>
                            <m:t></m:t>
                          </m:r>
                          <m:r>
                            <a:rPr lang="zh-CN" altLang="en-US" b="1" i="1" kern="0">
                              <a:latin typeface="Cambria Math" panose="02040503050406030204" pitchFamily="18" charset="0"/>
                            </a:rPr>
                            <m:t>𝝁</m:t>
                          </m:r>
                        </m:sup>
                      </m:sSup>
                    </m:oMath>
                  </m:oMathPara>
                </a14:m>
                <a:endParaRPr lang="en-US" altLang="zh-CN" b="1" kern="0" dirty="0"/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7688" y="1196752"/>
                <a:ext cx="6120679" cy="52565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3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𝜿</m:t>
                          </m:r>
                        </m:e>
                        <m:sup>
                          <m:r>
                            <a:rPr lang="zh-CN" altLang="en-US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𝝀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𝝁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𝜿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𝝀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dirty="0">
                          <a:sym typeface="Symbol" panose="05050102010706020507" pitchFamily="18" charset="2"/>
                        </a:rPr>
                        <m:t>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𝜿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𝝁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11624" y="2969809"/>
                <a:ext cx="8712968" cy="1251886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/>
                  <a:t>构造函数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=&lt;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rgbClr val="7030A0"/>
                          </a:solidFill>
                          <a:sym typeface="Symbol" panose="05050102010706020507" pitchFamily="18" charset="2"/>
                        </a:rPr>
                        <m:t>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rgbClr val="7030A0"/>
                          </a:solidFill>
                          <a:sym typeface="Symbol" panose="05050102010706020507" pitchFamily="18" charset="2"/>
                        </a:rPr>
                        <m:t>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624" y="2969809"/>
                <a:ext cx="8712968" cy="1251886"/>
              </a:xfrm>
              <a:blipFill>
                <a:blip r:embed="rId3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96E4A2-1B30-4C3B-BE26-D5DBFE9DC1CA}"/>
                  </a:ext>
                </a:extLst>
              </p:cNvPr>
              <p:cNvSpPr txBox="1"/>
              <p:nvPr/>
            </p:nvSpPr>
            <p:spPr>
              <a:xfrm>
                <a:off x="2711624" y="1013649"/>
                <a:ext cx="6768752" cy="1767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ahoma"/>
                    <a:ea typeface="隶书"/>
                  </a:rPr>
                  <a:t>构造集合  </a:t>
                </a:r>
                <a14:m>
                  <m:oMath xmlns:m="http://schemas.openxmlformats.org/officeDocument/2006/math"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𝑐𝑎𝑟𝑑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zh-CN" altLang="el-GR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𝑐𝑎𝑟𝑑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zh-CN" altLang="en-US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𝑐𝑎𝑟𝑑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zh-CN" altLang="en-US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kumimoji="1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ahoma"/>
                  <a:ea typeface="Cambria Math" panose="02040503050406030204" pitchFamily="18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kumimoji="1" lang="en-US" altLang="zh-CN" b="0" i="1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eaLnBrk="0" hangingPunct="0">
                  <a:lnSpc>
                    <a:spcPct val="150000"/>
                  </a:lnSpc>
                  <a:spcBef>
                    <a:spcPts val="0"/>
                  </a:spcBef>
                  <a:buClr>
                    <a:srgbClr val="3333CC"/>
                  </a:buClr>
                  <a:buSzPct val="60000"/>
                  <a:defRPr/>
                </a:pPr>
                <a:r>
                  <a:rPr lang="zh-CN" altLang="en-US" kern="0" dirty="0"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/>
                    <a:ea typeface="隶书"/>
                  </a:rPr>
                  <a:t>证明：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)×(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0" i="1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96E4A2-1B30-4C3B-BE26-D5DBFE9DC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1013649"/>
                <a:ext cx="6768752" cy="1767279"/>
              </a:xfrm>
              <a:prstGeom prst="rect">
                <a:avLst/>
              </a:prstGeom>
              <a:blipFill>
                <a:blip r:embed="rId4"/>
                <a:stretch>
                  <a:fillRect l="-1532" b="-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33FE4D6-CFB5-4429-82C1-BD087A53DFBA}"/>
                  </a:ext>
                </a:extLst>
              </p:cNvPr>
              <p:cNvSpPr txBox="1"/>
              <p:nvPr/>
            </p:nvSpPr>
            <p:spPr>
              <a:xfrm>
                <a:off x="2915424" y="4361036"/>
                <a:ext cx="7213024" cy="2329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eaLnBrk="0" hangingPunct="0">
                  <a:lnSpc>
                    <a:spcPct val="150000"/>
                  </a:lnSpc>
                  <a:spcBef>
                    <a:spcPct val="25000"/>
                  </a:spcBef>
                  <a:buClr>
                    <a:srgbClr val="3333CC"/>
                  </a:buClr>
                  <a:buSzPct val="60000"/>
                  <a:defRPr/>
                </a:pPr>
                <a:r>
                  <a:rPr lang="zh-CN" altLang="en-US" kern="0" dirty="0"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/>
                    <a:ea typeface="隶书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i="1" kern="0"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kern="0" dirty="0"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/>
                    <a:ea typeface="隶书"/>
                  </a:rPr>
                  <a:t>双射：</a:t>
                </a:r>
                <a:endParaRPr kumimoji="1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ahoma"/>
                  <a:ea typeface="隶书"/>
                  <a:sym typeface="Symbol" panose="05050102010706020507" pitchFamily="18" charset="2"/>
                </a:endParaRPr>
              </a:p>
              <a:p>
                <a:pPr lvl="0" algn="just" eaLnBrk="0" hangingPunct="0">
                  <a:lnSpc>
                    <a:spcPct val="150000"/>
                  </a:lnSpc>
                  <a:spcBef>
                    <a:spcPct val="25000"/>
                  </a:spcBef>
                  <a:buClr>
                    <a:srgbClr val="3333CC"/>
                  </a:buClr>
                  <a:buSzPct val="60000"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Tahoma"/>
                          <a:ea typeface="隶书"/>
                          <a:sym typeface="Symbol" panose="05050102010706020507" pitchFamily="18" charset="2"/>
                        </a:rPr>
                        <m:t>单射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3333CC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kumimoji="1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ahoma"/>
                  <a:ea typeface="Cambria Math" panose="02040503050406030204" pitchFamily="18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5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Tahoma"/>
                          <a:ea typeface="隶书"/>
                          <a:sym typeface="Symbol" panose="05050102010706020507" pitchFamily="18" charset="2"/>
                        </a:rPr>
                        <m:t>满射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:∀&lt;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&gt;∈(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)×(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ahoma"/>
                  <a:ea typeface="隶书"/>
                  <a:sym typeface="Symbol" panose="05050102010706020507" pitchFamily="18" charset="2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5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b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ea typeface="隶书"/>
                    <a:sym typeface="Symbol" panose="05050102010706020507" pitchFamily="18" charset="2"/>
                  </a:rPr>
                  <a:t>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Tahoma"/>
                        <a:ea typeface="隶书"/>
                        <a:sym typeface="Symbol" panose="05050102010706020507" pitchFamily="18" charset="2"/>
                      </a:rPr>
                      <m:t>令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kumimoji="1" lang="en-US" altLang="zh-CN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kumimoji="1" lang="en-US" altLang="zh-CN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CC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)=&lt;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kumimoji="1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ahoma"/>
                  <a:ea typeface="隶书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33FE4D6-CFB5-4429-82C1-BD087A53D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424" y="4361036"/>
                <a:ext cx="7213024" cy="2329548"/>
              </a:xfrm>
              <a:prstGeom prst="rect">
                <a:avLst/>
              </a:prstGeom>
              <a:blipFill>
                <a:blip r:embed="rId5"/>
                <a:stretch>
                  <a:fillRect b="-4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025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5.22</a:t>
            </a:r>
            <a:r>
              <a:rPr lang="zh-CN" altLang="en-US" dirty="0"/>
              <a:t>：</a:t>
            </a:r>
            <a:r>
              <a:rPr lang="zh-CN" altLang="en-US" b="1" dirty="0"/>
              <a:t>基数运算</a:t>
            </a:r>
            <a:r>
              <a:rPr lang="zh-CN" altLang="en-US" dirty="0"/>
              <a:t>性质 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07569" y="1268760"/>
                <a:ext cx="7903095" cy="4320480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zh-CN" altLang="en-US" b="1" dirty="0"/>
                  <a:t>设 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为基数，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其中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𝝁</m:t>
                    </m:r>
                    <m:r>
                      <m:rPr>
                        <m:nor/>
                      </m:rPr>
                      <a:rPr lang="en-US" altLang="zh-CN" b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不同时为</m:t>
                    </m:r>
                    <m:r>
                      <m:rPr>
                        <m:nor/>
                      </m:rPr>
                      <a:rPr lang="en-US" altLang="zh-CN" b="1" dirty="0">
                        <a:sym typeface="Symbol" panose="05050102010706020507" pitchFamily="18" charset="2"/>
                      </a:rPr>
                      <m:t>0</m:t>
                    </m:r>
                  </m:oMath>
                </a14:m>
                <a:endParaRPr lang="en-US" altLang="zh-CN" b="1" dirty="0"/>
              </a:p>
              <a:p>
                <a:pPr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US" altLang="zh-CN" b="1" dirty="0"/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b="1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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𝝁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𝝀</m:t>
                    </m:r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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US" altLang="zh-CN" b="1" dirty="0"/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b="1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p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sup>
                    </m:sSup>
                    <m:r>
                      <a:rPr lang="zh-CN" altLang="en-US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altLang="zh-CN" b="1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𝜿</m:t>
                        </m:r>
                      </m:sup>
                    </m:sSup>
                    <m:r>
                      <a:rPr lang="zh-CN" altLang="en-US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sup>
                    </m:sSup>
                    <m:r>
                      <m:rPr>
                        <m:nor/>
                      </m:rP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0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07569" y="1268760"/>
                <a:ext cx="7903095" cy="43204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581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无穷基数运算性质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6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645096" y="980728"/>
                <a:ext cx="8915400" cy="561662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b="1" dirty="0"/>
                  <a:t>定理5.23</a:t>
                </a:r>
                <a:r>
                  <a:rPr lang="en-US" altLang="zh-CN" b="1" dirty="0"/>
                  <a:t>	</a:t>
                </a:r>
                <a:r>
                  <a:rPr lang="zh-CN" altLang="en-US" b="1" dirty="0"/>
                  <a:t>设 </a:t>
                </a: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为无穷基数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			</a:t>
                </a:r>
                <a:r>
                  <a:rPr lang="zh-CN" altLang="en-US" b="1" dirty="0">
                    <a:sym typeface="Symbol" panose="05050102010706020507" pitchFamily="18" charset="2"/>
                  </a:rPr>
                  <a:t>则</a:t>
                </a:r>
                <a:r>
                  <a:rPr lang="zh-CN" altLang="en-US" b="1" dirty="0"/>
                  <a:t>  </a:t>
                </a: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m:rPr>
                        <m:nor/>
                      </m:rPr>
                      <a:rPr lang="zh-CN" altLang="en-US" b="1" dirty="0">
                        <a:solidFill>
                          <a:srgbClr val="FF0000"/>
                        </a:solidFill>
                        <a:sym typeface="Symbol" panose="05050102010706020507" pitchFamily="18" charset="2"/>
                      </a:rPr>
                      <m:t>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𝜿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b="1" dirty="0"/>
                  <a:t>定理5.24</a:t>
                </a:r>
                <a:r>
                  <a:rPr lang="en-US" altLang="zh-CN" b="1" dirty="0"/>
                  <a:t>	</a:t>
                </a:r>
                <a:r>
                  <a:rPr lang="zh-CN" altLang="en-US" b="1" dirty="0"/>
                  <a:t>设 </a:t>
                </a: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为无穷基数，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为基数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			</a:t>
                </a:r>
                <a:r>
                  <a:rPr lang="zh-CN" altLang="en-US" b="1" dirty="0">
                    <a:sym typeface="Symbol" panose="05050102010706020507" pitchFamily="18" charset="2"/>
                  </a:rPr>
                  <a:t>则</a:t>
                </a:r>
                <a:r>
                  <a:rPr lang="en-US" altLang="zh-CN" b="1" dirty="0"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m:rPr>
                        <m:nor/>
                      </m:rPr>
                      <a:rPr lang="zh-CN" altLang="en-US" b="1" dirty="0">
                        <a:solidFill>
                          <a:srgbClr val="FF0000"/>
                        </a:solidFill>
                        <a:sym typeface="Symbol" panose="05050102010706020507" pitchFamily="18" charset="2"/>
                      </a:rPr>
                      <m:t>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𝛌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𝒎𝒂𝒙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𝜿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𝝀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b="1" dirty="0">
                    <a:sym typeface="Symbol" panose="05050102010706020507" pitchFamily="18" charset="2"/>
                  </a:rPr>
                  <a:t>推论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m:rPr>
                        <m:nor/>
                      </m:rP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m:rPr>
                        <m:nor/>
                      </m:rPr>
                      <a:rPr lang="zh-CN" altLang="en-US" b="1" dirty="0">
                        <a:solidFill>
                          <a:srgbClr val="FF0000"/>
                        </a:solidFill>
                        <a:sym typeface="Symbol" panose="05050102010706020507" pitchFamily="18" charset="2"/>
                      </a:rPr>
                      <m:t>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𝜿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b="1" dirty="0"/>
                  <a:t>定理5.25</a:t>
                </a:r>
                <a:r>
                  <a:rPr lang="en-US" altLang="zh-CN" b="1" dirty="0"/>
                  <a:t>	</a:t>
                </a:r>
                <a:r>
                  <a:rPr lang="zh-CN" altLang="en-US" b="1" dirty="0"/>
                  <a:t>设 </a:t>
                </a: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为无穷基数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			</a:t>
                </a:r>
                <a:r>
                  <a:rPr lang="zh-CN" altLang="en-US" b="1" dirty="0">
                    <a:sym typeface="Symbol" panose="05050102010706020507" pitchFamily="18" charset="2"/>
                  </a:rPr>
                  <a:t>则</a:t>
                </a:r>
                <a:r>
                  <a:rPr lang="zh-CN" altLang="en-US" b="1" dirty="0"/>
                  <a:t>  </a:t>
                </a:r>
                <a:r>
                  <a:rPr lang="en-US" altLang="zh-CN" b="1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p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sup>
                    </m:sSup>
                  </m:oMath>
                </a14:m>
                <a:endParaRPr lang="zh-CN" altLang="en-US" b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506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45096" y="980728"/>
                <a:ext cx="8915400" cy="5616624"/>
              </a:xfrm>
              <a:blipFill>
                <a:blip r:embed="rId2"/>
                <a:stretch>
                  <a:fillRect l="-616" r="-1436" b="-3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06F93BF-3159-438D-9E47-A3A96B198242}"/>
                  </a:ext>
                </a:extLst>
              </p:cNvPr>
              <p:cNvSpPr txBox="1"/>
              <p:nvPr/>
            </p:nvSpPr>
            <p:spPr>
              <a:xfrm>
                <a:off x="7680176" y="6021288"/>
                <a:ext cx="4248472" cy="463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zh-CN" alt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𝜿</m:t>
                              </m:r>
                            </m:sup>
                          </m:sSup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p>
                          <m:r>
                            <a:rPr lang="zh-CN" alt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sup>
                      </m:sSup>
                      <m:r>
                        <a:rPr lang="zh-CN" alt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zh-CN" alt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𝜿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  <m:r>
                            <m:rPr>
                              <m:nor/>
                            </m:rPr>
                            <a:rPr lang="zh-CN" altLang="en-US" b="1" dirty="0">
                              <a:solidFill>
                                <a:srgbClr val="0070C0"/>
                              </a:solidFill>
                              <a:sym typeface="Symbol" panose="05050102010706020507" pitchFamily="18" charset="2"/>
                            </a:rPr>
                            <m:t></m:t>
                          </m:r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sup>
                      </m:sSup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06F93BF-3159-438D-9E47-A3A96B198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6021288"/>
                <a:ext cx="4248472" cy="463332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00BDF3B8-DDB2-4EB0-85DC-E3068995A548}"/>
              </a:ext>
            </a:extLst>
          </p:cNvPr>
          <p:cNvSpPr/>
          <p:nvPr/>
        </p:nvSpPr>
        <p:spPr bwMode="auto">
          <a:xfrm>
            <a:off x="5242064" y="5980648"/>
            <a:ext cx="1656184" cy="576064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 algn="ctr">
            <a:solidFill>
              <a:srgbClr val="00B05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754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DBD04-5295-4DB1-80A7-B949B0AB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一些基数判定的问题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8D7EB5-65FF-4870-9497-72A22180CE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7728" y="1268760"/>
                <a:ext cx="5040560" cy="576064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上</m:t>
                    </m:r>
                  </m:oMath>
                </a14:m>
                <a:r>
                  <a:rPr lang="zh-CN" altLang="en-US" sz="2800" dirty="0">
                    <a:solidFill>
                      <a:srgbClr val="002060"/>
                    </a:solidFill>
                  </a:rPr>
                  <a:t>实函数全体的势为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ℵ</m:t>
                        </m:r>
                      </m:sup>
                    </m:sSup>
                  </m:oMath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8D7EB5-65FF-4870-9497-72A22180C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7728" y="1268760"/>
                <a:ext cx="5040560" cy="576064"/>
              </a:xfrm>
              <a:blipFill>
                <a:blip r:embed="rId2"/>
                <a:stretch>
                  <a:fillRect t="-13684" b="-2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65F8EA45-4BD9-447B-9010-C6D1AC891EA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95400" y="3526766"/>
                <a:ext cx="11089232" cy="1379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2060"/>
                    </a:solidFill>
                  </a:rPr>
                  <a:t>对于任何一个开区间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800" kern="0" dirty="0">
                    <a:solidFill>
                      <a:srgbClr val="002060"/>
                    </a:solidFill>
                  </a:rPr>
                  <a:t> 总能找到无穷可数的两两不相交的左闭右开区间序列，使得：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["/>
                        <m:ctrlPr>
                          <a:rPr lang="en-US" altLang="zh-C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["/>
                        <m:ctrlPr>
                          <a:rPr lang="en-US" altLang="zh-C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altLang="zh-C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zh-CN" altLang="en-US" sz="2800" kern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65F8EA45-4BD9-447B-9010-C6D1AC891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3526766"/>
                <a:ext cx="11089232" cy="1379640"/>
              </a:xfrm>
              <a:prstGeom prst="rect">
                <a:avLst/>
              </a:prstGeom>
              <a:blipFill>
                <a:blip r:embed="rId3"/>
                <a:stretch>
                  <a:fillRect l="-330" r="-1429" b="-708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4D3CE31-BAC6-40B2-9B5E-AA05501B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95" y="5589240"/>
            <a:ext cx="6173061" cy="371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C53BD5F-5F52-4147-A6CF-3ECCDECF4BD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7714" y="2423371"/>
                <a:ext cx="9217024" cy="576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kern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kern="0" dirty="0">
                    <a:solidFill>
                      <a:srgbClr val="002060"/>
                    </a:solidFill>
                  </a:rPr>
                  <a:t>上实函数全体的势等于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kern="0" dirty="0">
                    <a:solidFill>
                      <a:srgbClr val="002060"/>
                    </a:solidFill>
                  </a:rPr>
                  <a:t>的所有子集构成的集合的势</a:t>
                </a:r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C53BD5F-5F52-4147-A6CF-3ECCDECF4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714" y="2423371"/>
                <a:ext cx="9217024" cy="576065"/>
              </a:xfrm>
              <a:prstGeom prst="rect">
                <a:avLst/>
              </a:prstGeom>
              <a:blipFill>
                <a:blip r:embed="rId5"/>
                <a:stretch>
                  <a:fillRect t="-14894" b="-2340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578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基数小结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99657" y="2365984"/>
                <a:ext cx="6894983" cy="336727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𝜿</m:t>
                        </m:r>
                      </m:sup>
                    </m:sSup>
                  </m:oMath>
                </a14:m>
                <a:endParaRPr lang="zh-CN" altLang="en-US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p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𝜿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𝜿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为无穷基数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m:rPr>
                        <m:nor/>
                      </m:rPr>
                      <a:rPr lang="en-US" altLang="zh-CN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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m:rPr>
                        <m:nor/>
                      </m:rPr>
                      <a:rPr lang="en-US" altLang="zh-CN" b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b="1" dirty="0">
                        <a:sym typeface="Symbol" panose="05050102010706020507" pitchFamily="18" charset="2"/>
                      </a:rPr>
                      <m:t>为无穷基数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ym typeface="Symbol" panose="05050102010706020507" pitchFamily="18" charset="2"/>
                  </a:rPr>
                  <a:t>连续统假设：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¬∃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ℵ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60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99657" y="2365984"/>
                <a:ext cx="6894983" cy="3367272"/>
              </a:xfrm>
              <a:blipFill>
                <a:blip r:embed="rId2"/>
                <a:stretch>
                  <a:fillRect l="-79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2063552" y="1052736"/>
                <a:ext cx="8207014" cy="11521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b="1" i="1" ker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ℵ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sup>
                          </m:sSup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ker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ℵ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b="1" kern="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552" y="1052736"/>
                <a:ext cx="8207014" cy="1152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928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2495600" y="836712"/>
                <a:ext cx="7704856" cy="55446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ℵ+ℵ=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×ℵ=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=ℵ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ℵ×ℵ=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=ℵ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×ℵ=ℵ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  <m:sup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ℵ  (ℵ=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  <m:sup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  <m:r>
                            <m:rPr>
                              <m:nor/>
                            </m:rP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=ℵ)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ℵ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=ℵ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e>
                              </m:d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sup>
                      </m:sSup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sup>
                      </m:sSup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5600" y="836712"/>
                <a:ext cx="7704856" cy="55446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87888" y="116632"/>
                <a:ext cx="1548052" cy="747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ℵ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116632"/>
                <a:ext cx="1548052" cy="747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45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𝚱</m:t>
                          </m:r>
                        </m:e>
                        <m:sub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𝜿</m:t>
                          </m:r>
                        </m:sub>
                      </m:sSub>
                    </m:oMath>
                  </m:oMathPara>
                </a14:m>
                <a:endParaRPr lang="zh-CN" altLang="en-US" b="1" baseline="-25000" dirty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147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21919" y="1268760"/>
                <a:ext cx="7255023" cy="1656184"/>
              </a:xfrm>
              <a:ln>
                <a:solidFill>
                  <a:srgbClr val="00B05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zh-CN" altLang="en-US" b="1" dirty="0">
                    <a:sym typeface="Symbol" panose="05050102010706020507" pitchFamily="18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是任意基数，令</a:t>
                </a:r>
              </a:p>
              <a:p>
                <a:pPr algn="ctr"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𝚱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𝜿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b="1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a:rPr lang="en-US" altLang="zh-CN" b="1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𝑿</m:t>
                          </m:r>
                          <m:r>
                            <a:rPr lang="en-US" altLang="zh-CN" b="1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𝑿</m:t>
                      </m:r>
                      <m:r>
                        <a:rPr lang="en-US" altLang="zh-CN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是</m:t>
                      </m:r>
                      <m:r>
                        <a:rPr lang="zh-CN" altLang="en-US" b="1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集合</m:t>
                      </m:r>
                      <m:r>
                        <a:rPr lang="en-US" altLang="zh-CN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且</m:t>
                      </m:r>
                      <m:r>
                        <a:rPr lang="en-US" altLang="zh-CN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𝒄𝒂𝒓𝒅</m:t>
                      </m:r>
                      <m:r>
                        <a:rPr lang="en-US" altLang="zh-CN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𝑿</m:t>
                      </m:r>
                      <m:r>
                        <a:rPr lang="en-US" altLang="zh-CN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zh-CN" altLang="en-US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𝜿</m:t>
                      </m:r>
                      <m:r>
                        <a:rPr lang="en-US" altLang="zh-CN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zh-CN" altLang="en-US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｝</m:t>
                      </m:r>
                    </m:oMath>
                  </m:oMathPara>
                </a14:m>
                <a:endParaRPr lang="en-US" altLang="zh-CN" b="1" dirty="0">
                  <a:solidFill>
                    <a:srgbClr val="1F4081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1919" y="1268760"/>
                <a:ext cx="7255023" cy="1656184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7921E2A-264A-4F58-A346-9173C199A0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5680" y="3356992"/>
                <a:ext cx="5943228" cy="936105"/>
              </a:xfrm>
              <a:prstGeom prst="rect">
                <a:avLst/>
              </a:prstGeom>
              <a:noFill/>
              <a:ln w="9525">
                <a:solidFill>
                  <a:srgbClr val="00B050"/>
                </a:solidFill>
                <a:miter lim="800000"/>
                <a:headEnd/>
                <a:tailE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zh-CN" altLang="en-US" b="1" kern="0" dirty="0">
                    <a:sym typeface="Symbol" panose="05050102010706020507" pitchFamily="18" charset="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 kern="0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kern="0" dirty="0">
                    <a:sym typeface="Symbol" panose="05050102010706020507" pitchFamily="18" charset="2"/>
                  </a:rPr>
                  <a:t>时，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zh-CN" altLang="en-US" b="1" i="1" ker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𝚱</m:t>
                        </m:r>
                      </m:e>
                      <m:sub>
                        <m:r>
                          <a:rPr lang="zh-CN" altLang="en-US" b="1" i="1" ker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𝜿</m:t>
                        </m:r>
                      </m:sub>
                    </m:sSub>
                    <m:r>
                      <a:rPr lang="en-US" altLang="zh-CN" b="1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ker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zh-CN" altLang="en-US" b="1" i="1" ker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𝝓</m:t>
                        </m:r>
                      </m:e>
                    </m:d>
                    <m:r>
                      <a:rPr lang="en-US" altLang="zh-CN" b="1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b="1" kern="0" dirty="0">
                    <a:sym typeface="Symbol" panose="05050102010706020507" pitchFamily="18" charset="2"/>
                  </a:rPr>
                  <a:t>是集合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7921E2A-264A-4F58-A346-9173C199A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5680" y="3356992"/>
                <a:ext cx="5943228" cy="9361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00B050"/>
                </a:solidFill>
                <a:miter lim="800000"/>
                <a:headEnd/>
                <a:tailE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F54D95B1-D5BF-4FBE-B0E8-967BB1812F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7141" y="4653136"/>
                <a:ext cx="5184576" cy="1728192"/>
              </a:xfrm>
              <a:prstGeom prst="rect">
                <a:avLst/>
              </a:prstGeom>
              <a:noFill/>
              <a:ln w="9525">
                <a:solidFill>
                  <a:srgbClr val="00B050"/>
                </a:solidFill>
                <a:miter lim="800000"/>
                <a:headEnd/>
                <a:tailE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rgbClr val="6600CC"/>
                    </a:solidFill>
                    <a:latin typeface="+mn-lt"/>
                    <a:ea typeface="华文新魏" pitchFamily="2" charset="-122"/>
                  </a:defRPr>
                </a:lvl2pPr>
                <a:lvl3pPr marL="11430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rgbClr val="800080"/>
                    </a:solidFill>
                    <a:latin typeface="+mn-lt"/>
                    <a:ea typeface="华文新魏" pitchFamily="2" charset="-122"/>
                  </a:defRPr>
                </a:lvl3pPr>
                <a:lvl4pPr marL="1600200" indent="-228600" algn="just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4pPr>
                <a:lvl5pPr marL="2057400" indent="-228600" algn="just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5pPr>
                <a:lvl6pPr marL="25146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6pPr>
                <a:lvl7pPr marL="29718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7pPr>
                <a:lvl8pPr marL="34290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8pPr>
                <a:lvl9pPr marL="3886200" indent="-228600" algn="just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华文新魏" pitchFamily="2" charset="-122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zh-CN" altLang="en-US" b="1" kern="0" dirty="0">
                    <a:sym typeface="Symbol" panose="05050102010706020507" pitchFamily="18" charset="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 kern="0">
                        <a:latin typeface="Cambria Math" panose="02040503050406030204" pitchFamily="18" charset="0"/>
                      </a:rPr>
                      <m:t>𝜿</m:t>
                    </m:r>
                    <m:r>
                      <a:rPr lang="zh-CN" altLang="en-US" b="1" i="1" ker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kern="0" dirty="0">
                    <a:sym typeface="Symbol" panose="05050102010706020507" pitchFamily="18" charset="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zh-CN" altLang="en-US" b="1" i="1" ker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𝚱</m:t>
                        </m:r>
                      </m:e>
                      <m:sub>
                        <m:r>
                          <a:rPr lang="zh-CN" altLang="en-US" b="1" i="1" ker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𝜿</m:t>
                        </m:r>
                      </m:sub>
                    </m:sSub>
                    <m:r>
                      <a:rPr lang="en-US" altLang="zh-CN" b="1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b="1" kern="0" dirty="0">
                    <a:sym typeface="Symbol" panose="05050102010706020507" pitchFamily="18" charset="2"/>
                  </a:rPr>
                  <a:t>不是集合</a:t>
                </a:r>
                <a:endParaRPr lang="en-US" altLang="zh-CN" b="1" kern="0" dirty="0">
                  <a:sym typeface="Symbol" panose="05050102010706020507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zh-CN" altLang="en-US" b="1" kern="0" dirty="0">
                    <a:sym typeface="Symbol" panose="05050102010706020507" pitchFamily="18" charset="2"/>
                  </a:rPr>
                  <a:t>称其为基数为</a:t>
                </a:r>
                <a14:m>
                  <m:oMath xmlns:m="http://schemas.openxmlformats.org/officeDocument/2006/math">
                    <m:r>
                      <a:rPr lang="zh-CN" altLang="en-US" b="1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𝜿</m:t>
                    </m:r>
                  </m:oMath>
                </a14:m>
                <a:r>
                  <a:rPr lang="zh-CN" altLang="en-US" b="1" kern="0" dirty="0">
                    <a:sym typeface="Symbol" panose="05050102010706020507" pitchFamily="18" charset="2"/>
                  </a:rPr>
                  <a:t>的集合的类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F54D95B1-D5BF-4FBE-B0E8-967BB1812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7141" y="4653136"/>
                <a:ext cx="5184576" cy="1728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rgbClr val="00B050"/>
                </a:solidFill>
                <a:miter lim="800000"/>
                <a:headEnd/>
                <a:tailE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455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865314" y="620689"/>
                <a:ext cx="8574087" cy="5500465"/>
              </a:xfrm>
            </p:spPr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5314" y="620689"/>
                <a:ext cx="8574087" cy="550046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829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34345CE-A592-44A2-982B-EE8505A84E39}"/>
              </a:ext>
            </a:extLst>
          </p:cNvPr>
          <p:cNvSpPr/>
          <p:nvPr/>
        </p:nvSpPr>
        <p:spPr>
          <a:xfrm>
            <a:off x="4318791" y="588432"/>
            <a:ext cx="2108269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不等势集合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63B755-7234-4342-ABD9-30483A41AE78}"/>
              </a:ext>
            </a:extLst>
          </p:cNvPr>
          <p:cNvSpPr/>
          <p:nvPr/>
        </p:nvSpPr>
        <p:spPr>
          <a:xfrm>
            <a:off x="4844572" y="3862204"/>
            <a:ext cx="1056700" cy="5232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基数</a:t>
            </a:r>
            <a:endParaRPr lang="zh-CN" altLang="en-US" sz="2800" b="1" cap="none" spc="6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28F682-5F87-448F-8838-13F75DD7404A}"/>
              </a:ext>
            </a:extLst>
          </p:cNvPr>
          <p:cNvSpPr/>
          <p:nvPr/>
        </p:nvSpPr>
        <p:spPr>
          <a:xfrm>
            <a:off x="4316120" y="5343004"/>
            <a:ext cx="2108269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基数的</a:t>
            </a:r>
            <a:r>
              <a:rPr lang="zh-CN" altLang="en-US" b="1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zh-CN" altLang="en-US" b="1" cap="none" spc="6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78ED2D-286B-4025-AA07-E25B5D4BA525}"/>
              </a:ext>
            </a:extLst>
          </p:cNvPr>
          <p:cNvSpPr/>
          <p:nvPr/>
        </p:nvSpPr>
        <p:spPr>
          <a:xfrm>
            <a:off x="1503492" y="1331471"/>
            <a:ext cx="1338828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无穷集</a:t>
            </a:r>
            <a:endParaRPr lang="zh-CN" altLang="en-US" sz="2000" b="1" cap="none" spc="6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2D892AE-2DE0-4EBC-B61B-0710B41DEA1C}"/>
              </a:ext>
            </a:extLst>
          </p:cNvPr>
          <p:cNvCxnSpPr>
            <a:cxnSpLocks/>
            <a:stCxn id="45" idx="0"/>
            <a:endCxn id="6" idx="2"/>
          </p:cNvCxnSpPr>
          <p:nvPr/>
        </p:nvCxnSpPr>
        <p:spPr bwMode="auto">
          <a:xfrm flipH="1" flipV="1">
            <a:off x="5372926" y="1050097"/>
            <a:ext cx="10068" cy="135162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61E4EDB-DC33-48D2-94CF-7A62E3E8AE9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 flipH="1">
            <a:off x="5370255" y="4385424"/>
            <a:ext cx="2667" cy="9575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30749992-DF95-49E3-A1E4-8D89573DB9C6}"/>
              </a:ext>
            </a:extLst>
          </p:cNvPr>
          <p:cNvSpPr/>
          <p:nvPr/>
        </p:nvSpPr>
        <p:spPr>
          <a:xfrm>
            <a:off x="7111529" y="3911734"/>
            <a:ext cx="2108269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基数的比较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3301039-88C0-4CA9-B400-E005A99A79B0}"/>
              </a:ext>
            </a:extLst>
          </p:cNvPr>
          <p:cNvSpPr/>
          <p:nvPr/>
        </p:nvSpPr>
        <p:spPr>
          <a:xfrm>
            <a:off x="9976748" y="3944674"/>
            <a:ext cx="1851789" cy="40011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微软雅黑" panose="020B0503020204020204" pitchFamily="34" charset="-122"/>
              </a:rPr>
              <a:t>劣势与单射</a:t>
            </a:r>
            <a:endParaRPr lang="zh-CN" altLang="en-US" sz="2000" b="1" cap="none" spc="6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3928325-9BA5-4F3E-AE03-08E8EFD471DD}"/>
              </a:ext>
            </a:extLst>
          </p:cNvPr>
          <p:cNvCxnSpPr>
            <a:cxnSpLocks/>
            <a:stCxn id="49" idx="2"/>
            <a:endCxn id="46" idx="0"/>
          </p:cNvCxnSpPr>
          <p:nvPr/>
        </p:nvCxnSpPr>
        <p:spPr bwMode="auto">
          <a:xfrm flipH="1">
            <a:off x="8162340" y="4373399"/>
            <a:ext cx="3324" cy="35174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5A77C75-1847-4D94-9ECD-4C122A216FBF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 bwMode="auto">
          <a:xfrm>
            <a:off x="9219798" y="4142567"/>
            <a:ext cx="756950" cy="21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24D5901-3940-4766-B70D-4E981C3E911B}"/>
              </a:ext>
            </a:extLst>
          </p:cNvPr>
          <p:cNvCxnSpPr>
            <a:cxnSpLocks/>
            <a:stCxn id="7" idx="0"/>
            <a:endCxn id="45" idx="2"/>
          </p:cNvCxnSpPr>
          <p:nvPr/>
        </p:nvCxnSpPr>
        <p:spPr bwMode="auto">
          <a:xfrm flipV="1">
            <a:off x="5372922" y="2924944"/>
            <a:ext cx="10072" cy="9372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193C5E0-46DC-40F3-9C38-DD6264128B7F}"/>
              </a:ext>
            </a:extLst>
          </p:cNvPr>
          <p:cNvCxnSpPr>
            <a:cxnSpLocks/>
            <a:stCxn id="7" idx="3"/>
            <a:endCxn id="49" idx="1"/>
          </p:cNvCxnSpPr>
          <p:nvPr/>
        </p:nvCxnSpPr>
        <p:spPr bwMode="auto">
          <a:xfrm>
            <a:off x="5901272" y="4123814"/>
            <a:ext cx="1210257" cy="187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EA58A94A-98C0-4E2E-9D06-0CDA1BB67081}"/>
              </a:ext>
            </a:extLst>
          </p:cNvPr>
          <p:cNvSpPr/>
          <p:nvPr/>
        </p:nvSpPr>
        <p:spPr>
          <a:xfrm>
            <a:off x="7573139" y="232799"/>
            <a:ext cx="1825700" cy="11695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2000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微软雅黑" panose="020B0503020204020204" pitchFamily="34" charset="-122"/>
              </a:rPr>
              <a:t>康托定理</a:t>
            </a:r>
            <a:endParaRPr lang="en-US" altLang="zh-CN" sz="2000" b="1" cap="none" spc="6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>
              <a:spcBef>
                <a:spcPts val="600"/>
              </a:spcBef>
            </a:pPr>
            <a:r>
              <a:rPr lang="zh-CN" altLang="en-US" sz="2000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微软雅黑" panose="020B0503020204020204" pitchFamily="34" charset="-122"/>
              </a:rPr>
              <a:t>⑴𝑁≉𝑅</a:t>
            </a:r>
          </a:p>
          <a:p>
            <a:pPr algn="just">
              <a:spcBef>
                <a:spcPts val="600"/>
              </a:spcBef>
            </a:pPr>
            <a:r>
              <a:rPr lang="zh-CN" altLang="en-US" sz="2000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微软雅黑" panose="020B0503020204020204" pitchFamily="34" charset="-122"/>
              </a:rPr>
              <a:t>⑵𝐴≉𝑃</a:t>
            </a:r>
            <a:r>
              <a:rPr lang="en-US" altLang="zh-CN" sz="2000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zh-CN" altLang="en-US" sz="2000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微软雅黑" panose="020B0503020204020204" pitchFamily="34" charset="-122"/>
              </a:rPr>
              <a:t>𝐴</a:t>
            </a:r>
            <a:r>
              <a:rPr lang="en-US" altLang="zh-CN" sz="2000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CN" altLang="en-US" sz="2000" b="1" cap="none" spc="6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380BAF9-AAEF-42DE-9349-65F29C93CBA2}"/>
              </a:ext>
            </a:extLst>
          </p:cNvPr>
          <p:cNvSpPr/>
          <p:nvPr/>
        </p:nvSpPr>
        <p:spPr>
          <a:xfrm>
            <a:off x="911424" y="6207695"/>
            <a:ext cx="4185761" cy="40011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基数运算与集合运算的对应</a:t>
            </a: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140A54F0-0429-48FA-9C30-68C0ADCB4BB4}"/>
              </a:ext>
            </a:extLst>
          </p:cNvPr>
          <p:cNvCxnSpPr>
            <a:cxnSpLocks/>
            <a:stCxn id="8" idx="2"/>
            <a:endCxn id="71" idx="0"/>
          </p:cNvCxnSpPr>
          <p:nvPr/>
        </p:nvCxnSpPr>
        <p:spPr bwMode="auto">
          <a:xfrm flipH="1">
            <a:off x="3004305" y="5804669"/>
            <a:ext cx="2365950" cy="4030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8746E2B0-5965-4DE3-9512-EFEA760A2CF3}"/>
              </a:ext>
            </a:extLst>
          </p:cNvPr>
          <p:cNvCxnSpPr>
            <a:cxnSpLocks/>
            <a:stCxn id="6" idx="3"/>
            <a:endCxn id="66" idx="1"/>
          </p:cNvCxnSpPr>
          <p:nvPr/>
        </p:nvCxnSpPr>
        <p:spPr bwMode="auto">
          <a:xfrm flipV="1">
            <a:off x="6427060" y="817575"/>
            <a:ext cx="1146079" cy="16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66A38B85-132A-47FB-B381-4FFF087B8A9A}"/>
              </a:ext>
            </a:extLst>
          </p:cNvPr>
          <p:cNvSpPr/>
          <p:nvPr/>
        </p:nvSpPr>
        <p:spPr>
          <a:xfrm>
            <a:off x="335360" y="2420888"/>
            <a:ext cx="3647251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与自身真子集的等势</a:t>
            </a:r>
            <a:endParaRPr lang="zh-CN" altLang="en-US" sz="2000" b="1" cap="none" spc="6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92ACF2A8-0536-4E6C-94F4-DC3DA4D82E72}"/>
              </a:ext>
            </a:extLst>
          </p:cNvPr>
          <p:cNvCxnSpPr>
            <a:cxnSpLocks/>
            <a:stCxn id="86" idx="0"/>
            <a:endCxn id="14" idx="2"/>
          </p:cNvCxnSpPr>
          <p:nvPr/>
        </p:nvCxnSpPr>
        <p:spPr bwMode="auto">
          <a:xfrm flipV="1">
            <a:off x="2158986" y="1793136"/>
            <a:ext cx="13920" cy="6277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419336B9-9D66-46F4-88F6-752F1F556741}"/>
              </a:ext>
            </a:extLst>
          </p:cNvPr>
          <p:cNvSpPr/>
          <p:nvPr/>
        </p:nvSpPr>
        <p:spPr>
          <a:xfrm>
            <a:off x="1489573" y="3472840"/>
            <a:ext cx="1338828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有穷集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F64C246-6F48-4D25-8E40-1074DD827147}"/>
              </a:ext>
            </a:extLst>
          </p:cNvPr>
          <p:cNvSpPr/>
          <p:nvPr/>
        </p:nvSpPr>
        <p:spPr>
          <a:xfrm>
            <a:off x="1491556" y="4623812"/>
            <a:ext cx="1338828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自然数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3216027D-82E0-44A9-8C50-BACAC4B194C0}"/>
              </a:ext>
            </a:extLst>
          </p:cNvPr>
          <p:cNvCxnSpPr>
            <a:cxnSpLocks/>
            <a:stCxn id="86" idx="2"/>
            <a:endCxn id="74" idx="0"/>
          </p:cNvCxnSpPr>
          <p:nvPr/>
        </p:nvCxnSpPr>
        <p:spPr bwMode="auto">
          <a:xfrm>
            <a:off x="2158986" y="2882553"/>
            <a:ext cx="1" cy="5902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E9487D85-F0FB-45B6-B23B-9E329288F00E}"/>
              </a:ext>
            </a:extLst>
          </p:cNvPr>
          <p:cNvCxnSpPr>
            <a:cxnSpLocks/>
            <a:stCxn id="74" idx="2"/>
            <a:endCxn id="75" idx="0"/>
          </p:cNvCxnSpPr>
          <p:nvPr/>
        </p:nvCxnSpPr>
        <p:spPr bwMode="auto">
          <a:xfrm>
            <a:off x="2158987" y="3934505"/>
            <a:ext cx="1983" cy="68930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C20312A-E6AC-46E2-87AA-EADFD43E73EB}"/>
              </a:ext>
            </a:extLst>
          </p:cNvPr>
          <p:cNvSpPr/>
          <p:nvPr/>
        </p:nvSpPr>
        <p:spPr>
          <a:xfrm>
            <a:off x="4854644" y="2401724"/>
            <a:ext cx="1056700" cy="5232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7B897C6-77B6-4ED9-89E8-3BF5BCBA2FB2}"/>
                  </a:ext>
                </a:extLst>
              </p:cNvPr>
              <p:cNvSpPr/>
              <p:nvPr/>
            </p:nvSpPr>
            <p:spPr>
              <a:xfrm>
                <a:off x="6370727" y="4725144"/>
                <a:ext cx="3583225" cy="400110"/>
              </a:xfrm>
              <a:prstGeom prst="rect">
                <a:avLst/>
              </a:prstGeom>
              <a:noFill/>
              <a:ln>
                <a:solidFill>
                  <a:srgbClr val="00FF00"/>
                </a:solidFill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𝑺𝒄𝒉𝒓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ö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𝒅𝒆𝒓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𝑩𝒆𝒓𝒏𝒔𝒕𝒆𝒊𝒏</m:t>
                    </m:r>
                  </m:oMath>
                </a14:m>
                <a:r>
                  <a:rPr lang="zh-CN" altLang="en-US" sz="2000" b="1" cap="none" spc="600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定理</a:t>
                </a: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7B897C6-77B6-4ED9-89E8-3BF5BCBA2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727" y="4725144"/>
                <a:ext cx="3583225" cy="400110"/>
              </a:xfrm>
              <a:prstGeom prst="rect">
                <a:avLst/>
              </a:prstGeom>
              <a:blipFill>
                <a:blip r:embed="rId3"/>
                <a:stretch>
                  <a:fillRect t="-7353" r="-1695" b="-30882"/>
                </a:stretch>
              </a:blipFill>
              <a:ln>
                <a:solidFill>
                  <a:srgbClr val="00FF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27D9808C-5491-47DD-9325-87D1B663F0DD}"/>
              </a:ext>
            </a:extLst>
          </p:cNvPr>
          <p:cNvSpPr/>
          <p:nvPr/>
        </p:nvSpPr>
        <p:spPr>
          <a:xfrm>
            <a:off x="6717347" y="2434688"/>
            <a:ext cx="1723549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等势集合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2F1A06D-F6F2-4A69-824B-32FEA57DD446}"/>
              </a:ext>
            </a:extLst>
          </p:cNvPr>
          <p:cNvSpPr/>
          <p:nvPr/>
        </p:nvSpPr>
        <p:spPr>
          <a:xfrm>
            <a:off x="9429916" y="1680488"/>
            <a:ext cx="1830950" cy="193899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⑴  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𝒁≈𝑵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⑵  𝑵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×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𝑵≈𝑵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⑶  𝑵≈𝑸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⑷  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𝟎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𝟏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)≈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𝑹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⑸  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[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𝟎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𝟏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]≈(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𝟎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𝟏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itchFamily="18" charset="2"/>
              </a:rPr>
              <a:t>)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1FE118F-C6F7-4E5D-8F7B-B1CA9A5B5EA0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 bwMode="auto">
          <a:xfrm flipV="1">
            <a:off x="8440896" y="2649984"/>
            <a:ext cx="989020" cy="1553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60E3999-3048-440F-BE43-3A29FE686557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 bwMode="auto">
          <a:xfrm>
            <a:off x="5911344" y="2663334"/>
            <a:ext cx="806003" cy="21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B382DE9-09D0-4AC2-A420-EC2E7D2C5B4D}"/>
              </a:ext>
            </a:extLst>
          </p:cNvPr>
          <p:cNvCxnSpPr>
            <a:cxnSpLocks/>
            <a:stCxn id="45" idx="1"/>
            <a:endCxn id="86" idx="3"/>
          </p:cNvCxnSpPr>
          <p:nvPr/>
        </p:nvCxnSpPr>
        <p:spPr bwMode="auto">
          <a:xfrm flipH="1" flipV="1">
            <a:off x="3982611" y="2651721"/>
            <a:ext cx="872033" cy="116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B22AB18F-510B-4ACC-B81E-16122799DFBC}"/>
                  </a:ext>
                </a:extLst>
              </p:cNvPr>
              <p:cNvSpPr/>
              <p:nvPr/>
            </p:nvSpPr>
            <p:spPr>
              <a:xfrm>
                <a:off x="1437069" y="310309"/>
                <a:ext cx="1474956" cy="461665"/>
              </a:xfrm>
              <a:prstGeom prst="rect">
                <a:avLst/>
              </a:prstGeom>
              <a:noFill/>
              <a:ln>
                <a:solidFill>
                  <a:srgbClr val="00FF00"/>
                </a:solidFill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ℵ</m:t>
                          </m:r>
                        </m:e>
                        <m:sub>
                          <m:r>
                            <a:rPr lang="en-US" altLang="zh-CN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zh-CN" altLang="en-US" sz="2000" b="1" cap="none" spc="6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B22AB18F-510B-4ACC-B81E-16122799D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069" y="310309"/>
                <a:ext cx="1474956" cy="461665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  <a:ln>
                <a:solidFill>
                  <a:srgbClr val="00FF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548EC4FE-452F-4599-99A0-5734FFB917D3}"/>
              </a:ext>
            </a:extLst>
          </p:cNvPr>
          <p:cNvCxnSpPr>
            <a:cxnSpLocks/>
            <a:stCxn id="14" idx="0"/>
            <a:endCxn id="98" idx="2"/>
          </p:cNvCxnSpPr>
          <p:nvPr/>
        </p:nvCxnSpPr>
        <p:spPr bwMode="auto">
          <a:xfrm flipV="1">
            <a:off x="2172906" y="771974"/>
            <a:ext cx="1641" cy="5594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96116242-EC7E-48CE-834F-52C15E8D786D}"/>
              </a:ext>
            </a:extLst>
          </p:cNvPr>
          <p:cNvSpPr/>
          <p:nvPr/>
        </p:nvSpPr>
        <p:spPr>
          <a:xfrm>
            <a:off x="5663952" y="6178951"/>
            <a:ext cx="3852337" cy="40011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spc="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不同基数运算之间的比较</a:t>
            </a: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858CDEC9-2AC1-4FE7-9AA5-5E74271A12BC}"/>
              </a:ext>
            </a:extLst>
          </p:cNvPr>
          <p:cNvCxnSpPr>
            <a:cxnSpLocks/>
            <a:stCxn id="8" idx="2"/>
            <a:endCxn id="104" idx="0"/>
          </p:cNvCxnSpPr>
          <p:nvPr/>
        </p:nvCxnSpPr>
        <p:spPr bwMode="auto">
          <a:xfrm>
            <a:off x="5370255" y="5804669"/>
            <a:ext cx="2219866" cy="3742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84643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2BC04-4006-4B2E-A6D6-CD7CF280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考试题型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4B204A-7F87-4D61-B99E-46DB811B0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1268760"/>
            <a:ext cx="2160240" cy="42484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选择题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填空题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对错题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计算题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证明题</a:t>
            </a:r>
          </a:p>
        </p:txBody>
      </p:sp>
    </p:spTree>
    <p:extLst>
      <p:ext uri="{BB962C8B-B14F-4D97-AF65-F5344CB8AC3E}">
        <p14:creationId xmlns:p14="http://schemas.microsoft.com/office/powerpoint/2010/main" val="1208161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410ABDF-91B6-46BE-8B6C-2D2871551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38" y="2255836"/>
            <a:ext cx="4267195" cy="23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9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73862" y="76778"/>
            <a:ext cx="4397359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5400" b="1" spc="50" dirty="0">
                <a:ln w="11430"/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本节内容提要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1F47B53-A318-4A60-9607-2D08A00F85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5640" y="1844824"/>
                <a:ext cx="6624736" cy="3528392"/>
              </a:xfrm>
              <a:ln>
                <a:solidFill>
                  <a:srgbClr val="00B05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vert="horz" wrap="square" lIns="360000" tIns="180000" rIns="360000" bIns="180000" numCol="1" anchor="t" anchorCtr="0" compatLnSpc="1">
                <a:prstTxWarp prst="textNoShape">
                  <a:avLst/>
                </a:prstTxWarp>
              </a:bodyPr>
              <a:lstStyle/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chemeClr val="bg1">
                        <a:lumMod val="50000"/>
                      </a:schemeClr>
                    </a:solidFill>
                  </a:rPr>
                  <a:t>基数的定义</a:t>
                </a: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rgbClr val="FF0000"/>
                    </a:solidFill>
                  </a:rPr>
                  <a:t>基数的比较</a:t>
                </a:r>
                <a:endParaRPr lang="en-US" altLang="zh-CN" sz="3600" dirty="0">
                  <a:solidFill>
                    <a:srgbClr val="FF0000"/>
                  </a:solidFill>
                </a:endParaRP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𝑺𝒄𝒉𝒓</m:t>
                    </m:r>
                    <m:r>
                      <a:rPr lang="en-US" altLang="zh-CN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ö</m:t>
                    </m:r>
                    <m:r>
                      <a:rPr lang="en-US" altLang="zh-CN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𝒅𝒆𝒓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𝑩𝒆𝒓𝒏𝒔𝒕𝒆𝒊𝒏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chemeClr val="tx2"/>
                        </a:solidFill>
                      </a:rPr>
                      <m:t>定理</m:t>
                    </m:r>
                  </m:oMath>
                </a14:m>
                <a:endParaRPr lang="zh-CN" altLang="en-US" dirty="0">
                  <a:solidFill>
                    <a:schemeClr val="tx2"/>
                  </a:solidFill>
                </a:endParaRPr>
              </a:p>
              <a:p>
                <a:pPr marL="720000" indent="-720000">
                  <a:lnSpc>
                    <a:spcPct val="150000"/>
                  </a:lnSpc>
                  <a:spcBef>
                    <a:spcPts val="0"/>
                  </a:spcBef>
                  <a:buClr>
                    <a:srgbClr val="6600CC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zh-CN" altLang="en-US" sz="3600" dirty="0">
                    <a:solidFill>
                      <a:schemeClr val="tx2"/>
                    </a:solidFill>
                  </a:rPr>
                  <a:t>基数的运算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1F47B53-A318-4A60-9607-2D08A00F8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5640" y="1844824"/>
                <a:ext cx="6624736" cy="3528392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62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优势  劣势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791744" y="1196752"/>
                <a:ext cx="4608512" cy="5112568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比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</m:oMath>
                </a14:m>
                <a:r>
                  <a:rPr lang="zh-CN" altLang="en-US" b="1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 优势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⟺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比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1F4081"/>
                    </a:solidFill>
                  </a:rPr>
                  <a:t>劣势</a:t>
                </a:r>
                <a:r>
                  <a:rPr lang="zh-CN" altLang="en-US" b="1" dirty="0"/>
                  <a:t> </a:t>
                </a:r>
                <a:endParaRPr lang="en-US" altLang="zh-CN" b="1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⟺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𝒇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: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⟶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</m:oMath>
                </a14:m>
                <a:r>
                  <a:rPr lang="zh-CN" altLang="en-US" b="1" dirty="0">
                    <a:sym typeface="Symbol" pitchFamily="18" charset="2"/>
                  </a:rPr>
                  <a:t> 单射</a:t>
                </a:r>
                <a:endParaRPr lang="en-US" altLang="zh-CN" b="1" dirty="0"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⟺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b="1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2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91744" y="1196752"/>
                <a:ext cx="4608512" cy="511256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2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绝对优势  绝对劣势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35760" y="1124746"/>
                <a:ext cx="4536504" cy="5184575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比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绝对优势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⟺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比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1F4081"/>
                    </a:solidFill>
                    <a:sym typeface="Symbol" panose="05050102010706020507" pitchFamily="18" charset="2"/>
                  </a:rPr>
                  <a:t>绝对</a:t>
                </a:r>
                <a:r>
                  <a:rPr lang="zh-CN" altLang="en-US" b="1" dirty="0">
                    <a:solidFill>
                      <a:srgbClr val="1F4081"/>
                    </a:solidFill>
                  </a:rPr>
                  <a:t>劣势</a:t>
                </a:r>
                <a:r>
                  <a:rPr lang="zh-CN" altLang="en-US" b="1" dirty="0"/>
                  <a:t> </a:t>
                </a:r>
                <a:endParaRPr lang="en-US" altLang="zh-CN" b="1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⟺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≼</m:t>
                      </m:r>
                      <m:r>
                        <m:rPr>
                          <m:nor/>
                        </m:rPr>
                        <a:rPr lang="en-US" altLang="zh-CN" b="1" dirty="0" smtClean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b="1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∧</m:t>
                      </m:r>
                      <m:r>
                        <a:rPr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≉</m:t>
                      </m:r>
                      <m:r>
                        <a:rPr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</m:oMath>
                  </m:oMathPara>
                </a14:m>
                <a:endParaRPr lang="en-US" altLang="zh-CN" b="1" i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⟺</m:t>
                      </m:r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sym typeface="Symbol" pitchFamily="18" charset="2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sym typeface="Symbol" pitchFamily="18" charset="2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≺</m:t>
                      </m:r>
                      <m:r>
                        <m:rPr>
                          <m:nor/>
                        </m:rPr>
                        <a:rPr lang="en-US" altLang="zh-CN" b="1" dirty="0">
                          <a:solidFill>
                            <a:srgbClr val="0070C0"/>
                          </a:solidFill>
                          <a:sym typeface="Symbol" pitchFamily="18" charset="2"/>
                        </a:rPr>
                        <m:t>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itchFamily="18" charset="2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24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35760" y="1124746"/>
                <a:ext cx="4536504" cy="51845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05013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1_Unisys Presentation Template">
  <a:themeElements>
    <a:clrScheme name="Unisys Presentation Template 1">
      <a:dk1>
        <a:srgbClr val="292929"/>
      </a:dk1>
      <a:lt1>
        <a:srgbClr val="FFFFFF"/>
      </a:lt1>
      <a:dk2>
        <a:srgbClr val="B2B2B2"/>
      </a:dk2>
      <a:lt2>
        <a:srgbClr val="808080"/>
      </a:lt2>
      <a:accent1>
        <a:srgbClr val="FF0000"/>
      </a:accent1>
      <a:accent2>
        <a:srgbClr val="009999"/>
      </a:accent2>
      <a:accent3>
        <a:srgbClr val="FFFFFF"/>
      </a:accent3>
      <a:accent4>
        <a:srgbClr val="212121"/>
      </a:accent4>
      <a:accent5>
        <a:srgbClr val="FFAAAA"/>
      </a:accent5>
      <a:accent6>
        <a:srgbClr val="008A8A"/>
      </a:accent6>
      <a:hlink>
        <a:srgbClr val="FF9933"/>
      </a:hlink>
      <a:folHlink>
        <a:srgbClr val="003399"/>
      </a:folHlink>
    </a:clrScheme>
    <a:fontScheme name="Unisys Presentation Template">
      <a:majorFont>
        <a:latin typeface="黑体"/>
        <a:ea typeface="黑体"/>
        <a:cs typeface=""/>
      </a:majorFont>
      <a:minorFont>
        <a:latin typeface="楷体_GB2312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1"/>
          </a:buClr>
          <a:buSzPct val="75000"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1"/>
          </a:buClr>
          <a:buSzPct val="75000"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  <a:cs typeface="Arial" charset="0"/>
          </a:defRPr>
        </a:defPPr>
      </a:lstStyle>
    </a:lnDef>
  </a:objectDefaults>
  <a:extraClrSchemeLst>
    <a:extraClrScheme>
      <a:clrScheme name="Unisys Presentation Template 1">
        <a:dk1>
          <a:srgbClr val="292929"/>
        </a:dk1>
        <a:lt1>
          <a:srgbClr val="FFFFFF"/>
        </a:lt1>
        <a:dk2>
          <a:srgbClr val="B2B2B2"/>
        </a:dk2>
        <a:lt2>
          <a:srgbClr val="808080"/>
        </a:lt2>
        <a:accent1>
          <a:srgbClr val="FF0000"/>
        </a:accent1>
        <a:accent2>
          <a:srgbClr val="009999"/>
        </a:accent2>
        <a:accent3>
          <a:srgbClr val="FFFFFF"/>
        </a:accent3>
        <a:accent4>
          <a:srgbClr val="212121"/>
        </a:accent4>
        <a:accent5>
          <a:srgbClr val="FFAAAA"/>
        </a:accent5>
        <a:accent6>
          <a:srgbClr val="008A8A"/>
        </a:accent6>
        <a:hlink>
          <a:srgbClr val="FF9933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33659</TotalTime>
  <Words>3630</Words>
  <Application>Microsoft Office PowerPoint</Application>
  <PresentationFormat>宽屏</PresentationFormat>
  <Paragraphs>741</Paragraphs>
  <Slides>63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63</vt:i4>
      </vt:variant>
    </vt:vector>
  </HeadingPairs>
  <TitlesOfParts>
    <vt:vector size="77" baseType="lpstr">
      <vt:lpstr>Arial Unicode MS</vt:lpstr>
      <vt:lpstr>黑体</vt:lpstr>
      <vt:lpstr>华文新魏</vt:lpstr>
      <vt:lpstr>楷体_GB2312</vt:lpstr>
      <vt:lpstr>隶书</vt:lpstr>
      <vt:lpstr>微软雅黑</vt:lpstr>
      <vt:lpstr>Arial</vt:lpstr>
      <vt:lpstr>Arial Narrow</vt:lpstr>
      <vt:lpstr>Cambria Math</vt:lpstr>
      <vt:lpstr>Tahoma</vt:lpstr>
      <vt:lpstr>Times New Roman</vt:lpstr>
      <vt:lpstr>Wingdings</vt:lpstr>
      <vt:lpstr>Blends</vt:lpstr>
      <vt:lpstr>71_Unisys Presentation Template</vt:lpstr>
      <vt:lpstr>PowerPoint 演示文稿</vt:lpstr>
      <vt:lpstr>PowerPoint 演示文稿</vt:lpstr>
      <vt:lpstr>基数的定义</vt:lpstr>
      <vt:lpstr>说明</vt:lpstr>
      <vt:lpstr>例子</vt:lpstr>
      <vt:lpstr>Κ_κ</vt:lpstr>
      <vt:lpstr>PowerPoint 演示文稿</vt:lpstr>
      <vt:lpstr>优势  劣势</vt:lpstr>
      <vt:lpstr>绝对优势  绝对劣势</vt:lpstr>
      <vt:lpstr>定理5.7</vt:lpstr>
      <vt:lpstr>定理5.7</vt:lpstr>
      <vt:lpstr>推论</vt:lpstr>
      <vt:lpstr>定理5.8：≼ 的自反性和传递性</vt:lpstr>
      <vt:lpstr>定理5.9：≼ 和集合运算的关系</vt:lpstr>
      <vt:lpstr>证明 A≼"" B∧C≼"" D∧(B∩D=∅)⟹A∪C≼"" B∪D</vt:lpstr>
      <vt:lpstr>证明 A≼"" B∧C≼"" D⟹A×C≼"" B×D</vt:lpstr>
      <vt:lpstr>定理5.10</vt:lpstr>
      <vt:lpstr>基数的比较 定义5.4</vt:lpstr>
      <vt:lpstr>例5.2</vt:lpstr>
      <vt:lpstr>例5.3</vt:lpstr>
      <vt:lpstr>例5.5 </vt:lpstr>
      <vt:lpstr>定理5.11</vt:lpstr>
      <vt:lpstr>定理5.14</vt:lpstr>
      <vt:lpstr>可数集</vt:lpstr>
      <vt:lpstr>PowerPoint 演示文稿</vt:lpstr>
      <vt:lpstr>迫敛法</vt:lpstr>
      <vt:lpstr>定理5.12  Schröder-Bernstein"定理"</vt:lpstr>
      <vt:lpstr>定理5.12证明 A≼"" B  B≼"" A⟹A≈B</vt:lpstr>
      <vt:lpstr>f和g是单射，不是满射</vt:lpstr>
      <vt:lpstr>g^(-1):g(B)⟶B 双射</vt:lpstr>
      <vt:lpstr>[0,1]≈(0,1):Hilbert旅馆</vt:lpstr>
      <vt:lpstr>开始构造Hilbert旅馆</vt:lpstr>
      <vt:lpstr>“搬家”之前</vt:lpstr>
      <vt:lpstr>“搬家”之后</vt:lpstr>
      <vt:lpstr>定理5.12证明</vt:lpstr>
      <vt:lpstr>定理5.12证明</vt:lpstr>
      <vt:lpstr>定理5.12证明</vt:lpstr>
      <vt:lpstr>定理5.12证明</vt:lpstr>
      <vt:lpstr>定理5.12证明</vt:lpstr>
      <vt:lpstr>基于例子演示定理5.12的证明过程</vt:lpstr>
      <vt:lpstr>PowerPoint 演示文稿</vt:lpstr>
      <vt:lpstr>PowerPoint 演示文稿</vt:lpstr>
      <vt:lpstr>PowerPoint 演示文稿</vt:lpstr>
      <vt:lpstr>例5.6</vt:lpstr>
      <vt:lpstr>定理5.13：R≈(N⟶2)=2^N</vt:lpstr>
      <vt:lpstr>PowerPoint 演示文稿</vt:lpstr>
      <vt:lpstr>PowerPoint 演示文稿</vt:lpstr>
      <vt:lpstr>基数运算的定义5.6</vt:lpstr>
      <vt:lpstr>定理5.19(定义的合理性)</vt:lpstr>
      <vt:lpstr>例5.6</vt:lpstr>
      <vt:lpstr>n+ℵ_0=ℵ_0</vt:lpstr>
      <vt:lpstr>定理5.20：集合与其幂集的基数比较</vt:lpstr>
      <vt:lpstr>定理5.21：基数运算性质</vt:lpstr>
      <vt:lpstr>κ^(λ+μ)=κ^λ "" κ^μ</vt:lpstr>
      <vt:lpstr>定理5.22：基数运算性质 </vt:lpstr>
      <vt:lpstr>无穷基数运算性质</vt:lpstr>
      <vt:lpstr>一些基数判定的问题</vt:lpstr>
      <vt:lpstr>基数小结</vt:lpstr>
      <vt:lpstr>PowerPoint 演示文稿</vt:lpstr>
      <vt:lpstr>PowerPoint 演示文稿</vt:lpstr>
      <vt:lpstr>PowerPoint 演示文稿</vt:lpstr>
      <vt:lpstr>考试题型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ljchen</dc:creator>
  <cp:lastModifiedBy>admin</cp:lastModifiedBy>
  <cp:revision>1327</cp:revision>
  <dcterms:created xsi:type="dcterms:W3CDTF">1601-01-01T00:00:00Z</dcterms:created>
  <dcterms:modified xsi:type="dcterms:W3CDTF">2023-11-02T03:42:36Z</dcterms:modified>
</cp:coreProperties>
</file>